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1" r:id="rId3"/>
  </p:sldMasterIdLst>
  <p:notesMasterIdLst>
    <p:notesMasterId r:id="rId73"/>
  </p:notesMasterIdLst>
  <p:sldIdLst>
    <p:sldId id="256" r:id="rId4"/>
    <p:sldId id="257" r:id="rId5"/>
    <p:sldId id="261" r:id="rId6"/>
    <p:sldId id="304" r:id="rId7"/>
    <p:sldId id="265" r:id="rId8"/>
    <p:sldId id="258" r:id="rId9"/>
    <p:sldId id="267" r:id="rId10"/>
    <p:sldId id="268" r:id="rId11"/>
    <p:sldId id="269" r:id="rId12"/>
    <p:sldId id="270" r:id="rId13"/>
    <p:sldId id="271" r:id="rId14"/>
    <p:sldId id="272" r:id="rId15"/>
    <p:sldId id="273" r:id="rId16"/>
    <p:sldId id="274" r:id="rId17"/>
    <p:sldId id="302" r:id="rId18"/>
    <p:sldId id="301" r:id="rId19"/>
    <p:sldId id="279" r:id="rId20"/>
    <p:sldId id="280" r:id="rId21"/>
    <p:sldId id="282" r:id="rId22"/>
    <p:sldId id="260" r:id="rId23"/>
    <p:sldId id="264" r:id="rId24"/>
    <p:sldId id="287" r:id="rId25"/>
    <p:sldId id="296" r:id="rId26"/>
    <p:sldId id="324" r:id="rId27"/>
    <p:sldId id="298" r:id="rId28"/>
    <p:sldId id="327" r:id="rId29"/>
    <p:sldId id="299" r:id="rId30"/>
    <p:sldId id="328" r:id="rId31"/>
    <p:sldId id="283" r:id="rId32"/>
    <p:sldId id="284" r:id="rId33"/>
    <p:sldId id="285" r:id="rId34"/>
    <p:sldId id="286" r:id="rId35"/>
    <p:sldId id="300" r:id="rId36"/>
    <p:sldId id="262" r:id="rId37"/>
    <p:sldId id="263" r:id="rId38"/>
    <p:sldId id="321" r:id="rId39"/>
    <p:sldId id="333" r:id="rId40"/>
    <p:sldId id="322" r:id="rId41"/>
    <p:sldId id="313" r:id="rId42"/>
    <p:sldId id="306" r:id="rId43"/>
    <p:sldId id="329" r:id="rId44"/>
    <p:sldId id="331" r:id="rId45"/>
    <p:sldId id="330" r:id="rId46"/>
    <p:sldId id="332" r:id="rId47"/>
    <p:sldId id="334" r:id="rId48"/>
    <p:sldId id="338" r:id="rId49"/>
    <p:sldId id="335" r:id="rId50"/>
    <p:sldId id="336" r:id="rId51"/>
    <p:sldId id="320" r:id="rId52"/>
    <p:sldId id="319" r:id="rId53"/>
    <p:sldId id="288" r:id="rId54"/>
    <p:sldId id="307" r:id="rId55"/>
    <p:sldId id="281" r:id="rId56"/>
    <p:sldId id="278" r:id="rId57"/>
    <p:sldId id="289" r:id="rId58"/>
    <p:sldId id="290" r:id="rId59"/>
    <p:sldId id="291" r:id="rId60"/>
    <p:sldId id="303" r:id="rId61"/>
    <p:sldId id="308" r:id="rId62"/>
    <p:sldId id="309" r:id="rId63"/>
    <p:sldId id="295" r:id="rId64"/>
    <p:sldId id="323" r:id="rId65"/>
    <p:sldId id="326" r:id="rId66"/>
    <p:sldId id="292" r:id="rId67"/>
    <p:sldId id="314" r:id="rId68"/>
    <p:sldId id="318" r:id="rId69"/>
    <p:sldId id="315" r:id="rId70"/>
    <p:sldId id="316" r:id="rId71"/>
    <p:sldId id="317" r:id="rId72"/>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605" autoAdjust="0"/>
    <p:restoredTop sz="86364" autoAdjust="0"/>
  </p:normalViewPr>
  <p:slideViewPr>
    <p:cSldViewPr>
      <p:cViewPr>
        <p:scale>
          <a:sx n="75" d="100"/>
          <a:sy n="75" d="100"/>
        </p:scale>
        <p:origin x="-348" y="24"/>
      </p:cViewPr>
      <p:guideLst>
        <p:guide orient="horz" pos="2160"/>
        <p:guide pos="2880"/>
      </p:guideLst>
    </p:cSldViewPr>
  </p:slideViewPr>
  <p:outlineViewPr>
    <p:cViewPr varScale="1">
      <p:scale>
        <a:sx n="33" d="100"/>
        <a:sy n="33" d="100"/>
      </p:scale>
      <p:origin x="24" y="36078"/>
    </p:cViewPr>
    <p:sldLst>
      <p:sld r:id="rId1" collapse="1"/>
    </p:sldLst>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bwMode="auto">
          <a:xfrm>
            <a:off x="0" y="0"/>
            <a:ext cx="3597275" cy="3597275"/>
          </a:xfrm>
          <a:prstGeom prst="rect">
            <a:avLst/>
          </a:prstGeom>
          <a:noFill/>
          <a:ln w="9525">
            <a:noFill/>
            <a:round/>
            <a:headEnd/>
            <a:tailEnd/>
          </a:ln>
          <a:effectLst/>
        </p:spPr>
      </p:sp>
      <p:sp>
        <p:nvSpPr>
          <p:cNvPr id="5122"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5123"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Tahoma" charset="0"/>
              </a:defRPr>
            </a:lvl1pPr>
          </a:lstStyle>
          <a:p>
            <a:endParaRPr lang="en-US"/>
          </a:p>
        </p:txBody>
      </p:sp>
      <p:sp>
        <p:nvSpPr>
          <p:cNvPr id="5124"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Tahoma" charset="0"/>
              </a:defRPr>
            </a:lvl1pPr>
          </a:lstStyle>
          <a:p>
            <a:endParaRPr lang="en-US"/>
          </a:p>
        </p:txBody>
      </p:sp>
      <p:sp>
        <p:nvSpPr>
          <p:cNvPr id="5125"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cs typeface="Tahoma" charset="0"/>
              </a:defRPr>
            </a:lvl1pPr>
          </a:lstStyle>
          <a:p>
            <a:endParaRPr lang="en-US"/>
          </a:p>
        </p:txBody>
      </p:sp>
      <p:sp>
        <p:nvSpPr>
          <p:cNvPr id="5126"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cs typeface="Tahoma" charset="0"/>
              </a:defRPr>
            </a:lvl1pPr>
          </a:lstStyle>
          <a:p>
            <a:fld id="{20968B84-AF78-4E83-963E-B7DE7F28173B}"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testanything.org/wiki/index.php/TAP_Producer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perl.org/about/whitepapers/perl-testing.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8308E5-C775-44B1-933E-236EDC0CC1DE}" type="slidenum">
              <a:rPr lang="en-US"/>
              <a:pPr/>
              <a:t>1</a:t>
            </a:fld>
            <a:endParaRPr lang="en-US"/>
          </a:p>
        </p:txBody>
      </p:sp>
      <p:sp>
        <p:nvSpPr>
          <p:cNvPr id="10241" name="Rectangle 1"/>
          <p:cNvSpPr txBox="1">
            <a:spLocks noGrp="1" noRot="1" noChangeAspect="1" noChangeArrowheads="1"/>
          </p:cNvSpPr>
          <p:nvPr>
            <p:ph type="sldImg"/>
          </p:nvPr>
        </p:nvSpPr>
        <p:spPr bwMode="auto">
          <a:xfrm>
            <a:off x="-598488" y="0"/>
            <a:ext cx="4795838" cy="3598863"/>
          </a:xfrm>
          <a:prstGeom prst="rect">
            <a:avLst/>
          </a:prstGeom>
          <a:solidFill>
            <a:srgbClr val="FFFFFF"/>
          </a:solidFill>
          <a:ln>
            <a:solidFill>
              <a:srgbClr val="000000"/>
            </a:solidFill>
            <a:miter lim="800000"/>
            <a:headEnd/>
            <a:tailEnd/>
          </a:ln>
        </p:spPr>
      </p:sp>
      <p:sp>
        <p:nvSpPr>
          <p:cNvPr id="10242"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1B653-621C-498D-ACA3-D19BFCEB01BE}" type="slidenum">
              <a:rPr lang="en-US"/>
              <a:pPr/>
              <a:t>10</a:t>
            </a:fld>
            <a:endParaRPr lang="en-US"/>
          </a:p>
        </p:txBody>
      </p:sp>
      <p:sp>
        <p:nvSpPr>
          <p:cNvPr id="11266" name="Rectangle 2"/>
          <p:cNvSpPr>
            <a:spLocks noGrp="1" noRot="1" noChangeAspect="1" noChangeArrowheads="1" noTextEdit="1"/>
          </p:cNvSpPr>
          <p:nvPr>
            <p:ph type="sldImg"/>
          </p:nvPr>
        </p:nvSpPr>
        <p:spPr>
          <a:xfrm>
            <a:off x="-598488" y="0"/>
            <a:ext cx="4794251" cy="3597275"/>
          </a:xfrm>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249F2-4E36-4B83-B006-5DC534C6819F}" type="slidenum">
              <a:rPr lang="en-US"/>
              <a:pPr/>
              <a:t>11</a:t>
            </a:fld>
            <a:endParaRPr lang="en-US"/>
          </a:p>
        </p:txBody>
      </p:sp>
      <p:sp>
        <p:nvSpPr>
          <p:cNvPr id="34818" name="Rectangle 2"/>
          <p:cNvSpPr>
            <a:spLocks noGrp="1" noRot="1" noChangeAspect="1" noChangeArrowheads="1" noTextEdit="1"/>
          </p:cNvSpPr>
          <p:nvPr>
            <p:ph type="sldImg"/>
          </p:nvPr>
        </p:nvSpPr>
        <p:spPr>
          <a:xfrm>
            <a:off x="-598488" y="0"/>
            <a:ext cx="4794251" cy="3597275"/>
          </a:xfrm>
          <a:ln/>
        </p:spPr>
      </p:sp>
      <p:sp>
        <p:nvSpPr>
          <p:cNvPr id="34819" name="Rectangle 3"/>
          <p:cNvSpPr>
            <a:spLocks noGrp="1" noChangeArrowheads="1"/>
          </p:cNvSpPr>
          <p:nvPr>
            <p:ph type="body" idx="1"/>
          </p:nvPr>
        </p:nvSpPr>
        <p:spPr/>
        <p:txBody>
          <a:bodyPr/>
          <a:lstStyle/>
          <a:p>
            <a:r>
              <a:rPr lang="en-US" dirty="0" smtClean="0"/>
              <a:t>In order of abstraction. Unit</a:t>
            </a:r>
            <a:r>
              <a:rPr lang="en-US" baseline="0" dirty="0" smtClean="0"/>
              <a:t> tests are low-level; acceptance tests high level.</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80691-EF85-4E46-AA4C-9D97CF3EAA6E}" type="slidenum">
              <a:rPr lang="en-US"/>
              <a:pPr/>
              <a:t>12</a:t>
            </a:fld>
            <a:endParaRPr lang="en-US"/>
          </a:p>
        </p:txBody>
      </p:sp>
      <p:sp>
        <p:nvSpPr>
          <p:cNvPr id="35842" name="Rectangle 2"/>
          <p:cNvSpPr>
            <a:spLocks noGrp="1" noRot="1" noChangeAspect="1" noChangeArrowheads="1" noTextEdit="1"/>
          </p:cNvSpPr>
          <p:nvPr>
            <p:ph type="sldImg"/>
          </p:nvPr>
        </p:nvSpPr>
        <p:spPr>
          <a:xfrm>
            <a:off x="-598488" y="0"/>
            <a:ext cx="4794251" cy="3597275"/>
          </a:xfrm>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07C87-E10C-462C-94B7-BF421FF3CD9D}" type="slidenum">
              <a:rPr lang="en-US"/>
              <a:pPr/>
              <a:t>13</a:t>
            </a:fld>
            <a:endParaRPr lang="en-US"/>
          </a:p>
        </p:txBody>
      </p:sp>
      <p:sp>
        <p:nvSpPr>
          <p:cNvPr id="36866" name="Rectangle 2"/>
          <p:cNvSpPr>
            <a:spLocks noGrp="1" noRot="1" noChangeAspect="1" noChangeArrowheads="1" noTextEdit="1"/>
          </p:cNvSpPr>
          <p:nvPr>
            <p:ph type="sldImg"/>
          </p:nvPr>
        </p:nvSpPr>
        <p:spPr>
          <a:xfrm>
            <a:off x="-598488" y="0"/>
            <a:ext cx="4794251" cy="3597275"/>
          </a:xfrm>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2A0DC-EC4C-41CD-8435-A85CC2A14365}" type="slidenum">
              <a:rPr lang="en-US"/>
              <a:pPr/>
              <a:t>14</a:t>
            </a:fld>
            <a:endParaRPr lang="en-US"/>
          </a:p>
        </p:txBody>
      </p:sp>
      <p:sp>
        <p:nvSpPr>
          <p:cNvPr id="37890" name="Rectangle 2"/>
          <p:cNvSpPr>
            <a:spLocks noGrp="1" noRot="1" noChangeAspect="1" noChangeArrowheads="1" noTextEdit="1"/>
          </p:cNvSpPr>
          <p:nvPr>
            <p:ph type="sldImg"/>
          </p:nvPr>
        </p:nvSpPr>
        <p:spPr>
          <a:xfrm>
            <a:off x="-598488" y="0"/>
            <a:ext cx="4794251" cy="3597275"/>
          </a:xfrm>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FD7F7-1C3B-4C3E-9E13-3B9601B862C5}" type="slidenum">
              <a:rPr lang="en-US"/>
              <a:pPr/>
              <a:t>15</a:t>
            </a:fld>
            <a:endParaRPr lang="en-US"/>
          </a:p>
        </p:txBody>
      </p:sp>
      <p:sp>
        <p:nvSpPr>
          <p:cNvPr id="7170" name="Rectangle 2"/>
          <p:cNvSpPr>
            <a:spLocks noGrp="1" noRot="1" noChangeAspect="1" noChangeArrowheads="1" noTextEdit="1"/>
          </p:cNvSpPr>
          <p:nvPr>
            <p:ph type="sldImg"/>
          </p:nvPr>
        </p:nvSpPr>
        <p:spPr>
          <a:xfrm>
            <a:off x="-598488" y="0"/>
            <a:ext cx="4794251" cy="3597275"/>
          </a:xfrm>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1A3706-63F0-42A4-94C5-65F28EFAC2F0}" type="slidenum">
              <a:rPr lang="en-US"/>
              <a:pPr/>
              <a:t>16</a:t>
            </a:fld>
            <a:endParaRPr lang="en-US"/>
          </a:p>
        </p:txBody>
      </p:sp>
      <p:sp>
        <p:nvSpPr>
          <p:cNvPr id="104450" name="Rectangle 2"/>
          <p:cNvSpPr>
            <a:spLocks noGrp="1" noRot="1" noChangeAspect="1" noChangeArrowheads="1" noTextEdit="1"/>
          </p:cNvSpPr>
          <p:nvPr>
            <p:ph type="sldImg"/>
          </p:nvPr>
        </p:nvSpPr>
        <p:spPr>
          <a:xfrm>
            <a:off x="-598488" y="0"/>
            <a:ext cx="4794251" cy="3597275"/>
          </a:xfrm>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r>
              <a:rPr lang="en-US" dirty="0" smtClean="0"/>
              <a:t>E.g.</a:t>
            </a:r>
            <a:r>
              <a:rPr lang="en-US" baseline="0" dirty="0" smtClean="0"/>
              <a:t> not “Does the Adder object add numbers properly?” but “Can the cashier complete a sale?”</a:t>
            </a:r>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E1894C3-7C05-4C31-9F81-D09813086035}" type="slidenum">
              <a:rPr lang="en-US"/>
              <a:pPr/>
              <a:t>2</a:t>
            </a:fld>
            <a:endParaRPr lang="en-US"/>
          </a:p>
        </p:txBody>
      </p:sp>
      <p:sp>
        <p:nvSpPr>
          <p:cNvPr id="1126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F1793A-A708-43CB-9E19-282B2F313DEE}" type="slidenum">
              <a:rPr lang="en-US"/>
              <a:pPr/>
              <a:t>20</a:t>
            </a:fld>
            <a:endParaRPr lang="en-US"/>
          </a:p>
        </p:txBody>
      </p:sp>
      <p:sp>
        <p:nvSpPr>
          <p:cNvPr id="122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r>
              <a:rPr lang="en-US" dirty="0" smtClean="0"/>
              <a:t>We’re all trying to deliver quality.</a:t>
            </a:r>
            <a:r>
              <a:rPr lang="en-US" baseline="0" dirty="0" smtClean="0"/>
              <a:t> XKCD </a:t>
            </a:r>
            <a:r>
              <a:rPr lang="en-US" baseline="0" dirty="0" err="1" smtClean="0"/>
              <a:t>mouseover</a:t>
            </a:r>
            <a:r>
              <a:rPr lang="en-US" baseline="0" dirty="0" smtClean="0"/>
              <a:t> text: “</a:t>
            </a:r>
            <a:r>
              <a:rPr lang="en-US" sz="1200" b="0" i="0" kern="1200" dirty="0" smtClean="0">
                <a:solidFill>
                  <a:srgbClr val="000000"/>
                </a:solidFill>
                <a:latin typeface="Times New Roman" pitchFamily="16" charset="0"/>
                <a:ea typeface="+mn-ea"/>
                <a:cs typeface="+mn-cs"/>
              </a:rPr>
              <a:t>The weird sense of duty really good </a:t>
            </a:r>
            <a:r>
              <a:rPr lang="en-US" sz="1200" b="0" i="0" kern="1200" dirty="0" err="1" smtClean="0">
                <a:solidFill>
                  <a:srgbClr val="000000"/>
                </a:solidFill>
                <a:latin typeface="Times New Roman" pitchFamily="16" charset="0"/>
                <a:ea typeface="+mn-ea"/>
                <a:cs typeface="+mn-cs"/>
              </a:rPr>
              <a:t>sysadmins</a:t>
            </a:r>
            <a:r>
              <a:rPr lang="en-US" sz="1200" b="0" i="0" kern="1200" dirty="0" smtClean="0">
                <a:solidFill>
                  <a:srgbClr val="000000"/>
                </a:solidFill>
                <a:latin typeface="Times New Roman" pitchFamily="16" charset="0"/>
                <a:ea typeface="+mn-ea"/>
                <a:cs typeface="+mn-cs"/>
              </a:rPr>
              <a:t> have can border on the sociopathic, but it's nice to know that it stands between the forces of darkness and your cat blog's servers.”</a:t>
            </a:r>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r>
              <a:rPr lang="en-US" dirty="0" smtClean="0"/>
              <a:t>We certainly</a:t>
            </a:r>
            <a:r>
              <a:rPr lang="en-US" baseline="0" dirty="0" smtClean="0"/>
              <a:t> </a:t>
            </a:r>
            <a:r>
              <a:rPr lang="en-US" dirty="0" smtClean="0"/>
              <a:t>need</a:t>
            </a:r>
            <a:r>
              <a:rPr lang="en-US" baseline="0" dirty="0" smtClean="0"/>
              <a:t> to monitor these things! They particularly speed problem resolution.</a:t>
            </a:r>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r>
              <a:rPr lang="en-US" dirty="0" smtClean="0"/>
              <a:t>*See my other talk.</a:t>
            </a:r>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045963-E0A9-407D-B495-1C354C7836FD}" type="slidenum">
              <a:rPr lang="en-US"/>
              <a:pPr/>
              <a:t>3</a:t>
            </a:fld>
            <a:endParaRPr lang="en-US"/>
          </a:p>
        </p:txBody>
      </p:sp>
      <p:sp>
        <p:nvSpPr>
          <p:cNvPr id="133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777875" y="4776788"/>
            <a:ext cx="6218238" cy="4435475"/>
          </a:xfrm>
          <a:prstGeom prst="rect">
            <a:avLst/>
          </a:prstGeom>
          <a:noFill/>
          <a:ln>
            <a:round/>
            <a:headEnd/>
            <a:tailEnd/>
          </a:ln>
        </p:spPr>
        <p:txBody>
          <a:bodyPr wrap="none" anchor="ctr"/>
          <a:lstStyle/>
          <a:p>
            <a:r>
              <a:rPr lang="en-US" dirty="0" smtClean="0"/>
              <a:t>Maybe</a:t>
            </a:r>
            <a:r>
              <a:rPr lang="en-US" baseline="0" dirty="0" smtClean="0"/>
              <a:t> obvious… stepping back a bit to consider the theory and inspire you to use </a:t>
            </a:r>
            <a:r>
              <a:rPr lang="en-US" baseline="0" dirty="0" err="1" smtClean="0"/>
              <a:t>Nagios</a:t>
            </a:r>
            <a:r>
              <a:rPr lang="en-US" baseline="0" dirty="0" smtClean="0"/>
              <a:t> to improve the quality of your service.</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F1793A-A708-43CB-9E19-282B2F313DEE}" type="slidenum">
              <a:rPr lang="en-US"/>
              <a:pPr/>
              <a:t>34</a:t>
            </a:fld>
            <a:endParaRPr lang="en-US"/>
          </a:p>
        </p:txBody>
      </p:sp>
      <p:sp>
        <p:nvSpPr>
          <p:cNvPr id="122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045963-E0A9-407D-B495-1C354C7836FD}" type="slidenum">
              <a:rPr lang="en-US"/>
              <a:pPr/>
              <a:t>35</a:t>
            </a:fld>
            <a:endParaRPr lang="en-US"/>
          </a:p>
        </p:txBody>
      </p:sp>
      <p:sp>
        <p:nvSpPr>
          <p:cNvPr id="133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777875" y="4776788"/>
            <a:ext cx="6218238" cy="4435475"/>
          </a:xfrm>
          <a:prstGeom prst="rect">
            <a:avLst/>
          </a:prstGeom>
          <a:noFill/>
          <a:ln>
            <a:round/>
            <a:headEnd/>
            <a:tailEnd/>
          </a:ln>
        </p:spPr>
        <p:txBody>
          <a:bodyPr wrap="none" anchor="ctr"/>
          <a:lstStyle/>
          <a:p>
            <a:r>
              <a:rPr lang="en-US" dirty="0" smtClean="0"/>
              <a:t>e.g. </a:t>
            </a:r>
            <a:r>
              <a:rPr lang="en-US" dirty="0" err="1" smtClean="0"/>
              <a:t>PHPUnit</a:t>
            </a:r>
            <a:r>
              <a:rPr lang="en-US" dirty="0" smtClean="0"/>
              <a:t> can produce TAP output. See </a:t>
            </a:r>
            <a:r>
              <a:rPr lang="en-US" dirty="0" smtClean="0">
                <a:hlinkClick r:id="rId3"/>
              </a:rPr>
              <a:t>http://testanything.org/wiki/index.php/TAP_Producers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r>
              <a:rPr lang="en-US" dirty="0" smtClean="0">
                <a:hlinkClick r:id="rId3"/>
              </a:rPr>
              <a:t>http://www.perl.org/about/whitepapers/perl-testing.html</a:t>
            </a:r>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r>
              <a:rPr lang="en-US" dirty="0" smtClean="0"/>
              <a:t>Write this on a board?</a:t>
            </a:r>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idx="10"/>
          </p:nvPr>
        </p:nvSpPr>
        <p:spPr/>
        <p:txBody>
          <a:bodyPr/>
          <a:lstStyle/>
          <a:p>
            <a:fld id="{20968B84-AF78-4E83-963E-B7DE7F28173B}"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045963-E0A9-407D-B495-1C354C7836FD}" type="slidenum">
              <a:rPr lang="en-US"/>
              <a:pPr/>
              <a:t>54</a:t>
            </a:fld>
            <a:endParaRPr lang="en-US"/>
          </a:p>
        </p:txBody>
      </p:sp>
      <p:sp>
        <p:nvSpPr>
          <p:cNvPr id="133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777875" y="4776788"/>
            <a:ext cx="6218238" cy="4435475"/>
          </a:xfrm>
          <a:prstGeom prst="rect">
            <a:avLst/>
          </a:prstGeom>
          <a:noFill/>
          <a:ln>
            <a:round/>
            <a:headEnd/>
            <a:tailEnd/>
          </a:ln>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F1793A-A708-43CB-9E19-282B2F313DEE}" type="slidenum">
              <a:rPr lang="en-US"/>
              <a:pPr/>
              <a:t>6</a:t>
            </a:fld>
            <a:endParaRPr lang="en-US"/>
          </a:p>
        </p:txBody>
      </p:sp>
      <p:sp>
        <p:nvSpPr>
          <p:cNvPr id="122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777875" y="4776788"/>
            <a:ext cx="6218238" cy="4525962"/>
          </a:xfrm>
          <a:prstGeom prst="rect">
            <a:avLst/>
          </a:prstGeom>
          <a:noFill/>
          <a:ln>
            <a:round/>
            <a:headEnd/>
            <a:tailEnd/>
          </a:ln>
        </p:spPr>
        <p:txBody>
          <a:bodyPr wrap="none" anchor="ctr"/>
          <a:lstStyle/>
          <a:p>
            <a:r>
              <a:rPr lang="en-US" dirty="0" smtClean="0"/>
              <a:t>A quick review, for people who’ve been</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045963-E0A9-407D-B495-1C354C7836FD}" type="slidenum">
              <a:rPr lang="en-US"/>
              <a:pPr/>
              <a:t>61</a:t>
            </a:fld>
            <a:endParaRPr lang="en-US"/>
          </a:p>
        </p:txBody>
      </p:sp>
      <p:sp>
        <p:nvSpPr>
          <p:cNvPr id="133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p:spPr>
      </p:sp>
      <p:sp>
        <p:nvSpPr>
          <p:cNvPr id="13314" name="Rectangle 2"/>
          <p:cNvSpPr txBox="1">
            <a:spLocks noGrp="1" noChangeArrowheads="1"/>
          </p:cNvSpPr>
          <p:nvPr>
            <p:ph type="body" idx="1"/>
          </p:nvPr>
        </p:nvSpPr>
        <p:spPr bwMode="auto">
          <a:xfrm>
            <a:off x="777875" y="4776788"/>
            <a:ext cx="6218238" cy="4435475"/>
          </a:xfrm>
          <a:prstGeom prst="rect">
            <a:avLst/>
          </a:prstGeom>
          <a:noFill/>
          <a:ln>
            <a:round/>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r>
              <a:rPr lang="en-US" dirty="0" smtClean="0"/>
              <a:t>(Plug my other talk)</a:t>
            </a:r>
            <a:endParaRPr lang="en-US" dirty="0"/>
          </a:p>
        </p:txBody>
      </p:sp>
      <p:sp>
        <p:nvSpPr>
          <p:cNvPr id="4" name="Slide Number Placeholder 3"/>
          <p:cNvSpPr>
            <a:spLocks noGrp="1"/>
          </p:cNvSpPr>
          <p:nvPr>
            <p:ph type="sldNum" idx="10"/>
          </p:nvPr>
        </p:nvSpPr>
        <p:spPr/>
        <p:txBody>
          <a:bodyPr/>
          <a:lstStyle/>
          <a:p>
            <a:fld id="{20968B84-AF78-4E83-963E-B7DE7F28173B}"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997D83A-36C9-4786-81FE-5C8762303BFF}" type="slidenum">
              <a:rPr lang="en-US" smtClean="0"/>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idx="10"/>
          </p:nvPr>
        </p:nvSpPr>
        <p:spPr/>
        <p:txBody>
          <a:bodyPr/>
          <a:lstStyle/>
          <a:p>
            <a:fld id="{20968B84-AF78-4E83-963E-B7DE7F28173B}"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997D83A-36C9-4786-81FE-5C8762303BFF}"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F997D83A-36C9-4786-81FE-5C8762303BFF}"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0"/>
            <a:ext cx="4794251" cy="35972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997D83A-36C9-4786-81FE-5C8762303BFF}"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23CDC-12FF-46A5-B334-CB5FB66A5B0D}" type="slidenum">
              <a:rPr lang="en-US"/>
              <a:pPr/>
              <a:t>7</a:t>
            </a:fld>
            <a:endParaRPr lang="en-US"/>
          </a:p>
        </p:txBody>
      </p:sp>
      <p:sp>
        <p:nvSpPr>
          <p:cNvPr id="9218" name="Rectangle 2"/>
          <p:cNvSpPr>
            <a:spLocks noGrp="1" noRot="1" noChangeAspect="1" noChangeArrowheads="1" noTextEdit="1"/>
          </p:cNvSpPr>
          <p:nvPr>
            <p:ph type="sldImg"/>
          </p:nvPr>
        </p:nvSpPr>
        <p:spPr>
          <a:xfrm>
            <a:off x="-598488" y="0"/>
            <a:ext cx="4794251" cy="3597275"/>
          </a:xfrm>
          <a:ln/>
        </p:spPr>
      </p:sp>
      <p:sp>
        <p:nvSpPr>
          <p:cNvPr id="9219" name="Rectangle 3"/>
          <p:cNvSpPr>
            <a:spLocks noGrp="1" noChangeArrowheads="1"/>
          </p:cNvSpPr>
          <p:nvPr>
            <p:ph type="body" idx="1"/>
          </p:nvPr>
        </p:nvSpPr>
        <p:spPr/>
        <p:txBody>
          <a:bodyPr/>
          <a:lstStyle/>
          <a:p>
            <a:pPr lvl="1"/>
            <a:r>
              <a:rPr lang="en-US"/>
              <a:t>source: "Introduction to Quality" from the UK's Institute of Quality Assurance http://www.iqa.org/information/d2-1.shtml</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2109A-3F64-4D6D-8F50-5F1474D6C9B9}" type="slidenum">
              <a:rPr lang="en-US"/>
              <a:pPr/>
              <a:t>8</a:t>
            </a:fld>
            <a:endParaRPr lang="en-US"/>
          </a:p>
        </p:txBody>
      </p:sp>
      <p:sp>
        <p:nvSpPr>
          <p:cNvPr id="53250" name="Rectangle 2"/>
          <p:cNvSpPr>
            <a:spLocks noGrp="1" noRot="1" noChangeAspect="1" noChangeArrowheads="1" noTextEdit="1"/>
          </p:cNvSpPr>
          <p:nvPr>
            <p:ph type="sldImg"/>
          </p:nvPr>
        </p:nvSpPr>
        <p:spPr>
          <a:xfrm>
            <a:off x="-598488" y="0"/>
            <a:ext cx="4794251" cy="3597275"/>
          </a:xfrm>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07F211-7DD8-487C-AEDA-52210B27B4E2}" type="slidenum">
              <a:rPr lang="en-US"/>
              <a:pPr/>
              <a:t>9</a:t>
            </a:fld>
            <a:endParaRPr lang="en-US"/>
          </a:p>
        </p:txBody>
      </p:sp>
      <p:sp>
        <p:nvSpPr>
          <p:cNvPr id="54274" name="Rectangle 2"/>
          <p:cNvSpPr>
            <a:spLocks noGrp="1" noRot="1" noChangeAspect="1" noChangeArrowheads="1" noTextEdit="1"/>
          </p:cNvSpPr>
          <p:nvPr>
            <p:ph type="sldImg"/>
          </p:nvPr>
        </p:nvSpPr>
        <p:spPr>
          <a:xfrm>
            <a:off x="-598488" y="0"/>
            <a:ext cx="4794251" cy="3597275"/>
          </a:xfrm>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a:t>2011</a:t>
            </a:r>
          </a:p>
        </p:txBody>
      </p:sp>
      <p:sp>
        <p:nvSpPr>
          <p:cNvPr id="5" name="Slide Number Placeholder 4"/>
          <p:cNvSpPr>
            <a:spLocks noGrp="1"/>
          </p:cNvSpPr>
          <p:nvPr>
            <p:ph type="sldNum" idx="11"/>
          </p:nvPr>
        </p:nvSpPr>
        <p:spPr/>
        <p:txBody>
          <a:bodyPr/>
          <a:lstStyle>
            <a:lvl1pPr>
              <a:defRPr/>
            </a:lvl1pPr>
          </a:lstStyle>
          <a:p>
            <a:fld id="{D5E7D4D3-FED0-4129-B583-CE9E8DFEC97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2011</a:t>
            </a:r>
          </a:p>
        </p:txBody>
      </p:sp>
      <p:sp>
        <p:nvSpPr>
          <p:cNvPr id="5" name="Slide Number Placeholder 4"/>
          <p:cNvSpPr>
            <a:spLocks noGrp="1"/>
          </p:cNvSpPr>
          <p:nvPr>
            <p:ph type="sldNum" idx="11"/>
          </p:nvPr>
        </p:nvSpPr>
        <p:spPr/>
        <p:txBody>
          <a:bodyPr/>
          <a:lstStyle>
            <a:lvl1pPr>
              <a:defRPr/>
            </a:lvl1pPr>
          </a:lstStyle>
          <a:p>
            <a:fld id="{B699E513-0917-49A6-B668-CE1D171F8CD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5825" y="177800"/>
            <a:ext cx="2325688" cy="6354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0" y="177800"/>
            <a:ext cx="6829425" cy="6354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2011</a:t>
            </a:r>
          </a:p>
        </p:txBody>
      </p:sp>
      <p:sp>
        <p:nvSpPr>
          <p:cNvPr id="5" name="Slide Number Placeholder 4"/>
          <p:cNvSpPr>
            <a:spLocks noGrp="1"/>
          </p:cNvSpPr>
          <p:nvPr>
            <p:ph type="sldNum" idx="11"/>
          </p:nvPr>
        </p:nvSpPr>
        <p:spPr/>
        <p:txBody>
          <a:bodyPr/>
          <a:lstStyle>
            <a:lvl1pPr>
              <a:defRPr/>
            </a:lvl1pPr>
          </a:lstStyle>
          <a:p>
            <a:fld id="{E31F49DC-D0DB-484F-BC91-E8AE429BBC6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47775" y="8018463"/>
            <a:ext cx="4457700" cy="401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57875" y="8018463"/>
            <a:ext cx="4459288" cy="401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a:t>2011</a:t>
            </a:r>
          </a:p>
        </p:txBody>
      </p:sp>
      <p:sp>
        <p:nvSpPr>
          <p:cNvPr id="5" name="Slide Number Placeholder 4"/>
          <p:cNvSpPr>
            <a:spLocks noGrp="1"/>
          </p:cNvSpPr>
          <p:nvPr>
            <p:ph type="sldNum" idx="11"/>
          </p:nvPr>
        </p:nvSpPr>
        <p:spPr/>
        <p:txBody>
          <a:bodyPr/>
          <a:lstStyle>
            <a:lvl1pPr>
              <a:defRPr/>
            </a:lvl1pPr>
          </a:lstStyle>
          <a:p>
            <a:fld id="{75EC7052-C7AC-4122-B007-6EE56A16FBB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31150" y="7885113"/>
            <a:ext cx="2386013" cy="1260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7885113"/>
            <a:ext cx="7007225" cy="1260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FB3FFF8-73FD-48D8-A48F-E09623224648}"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D67FE7D-2BDD-4C65-A781-A0778BCCDE95}"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4E9F154E-1EE7-42B9-98B9-957694BFD009}"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250363" y="1960563"/>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960563"/>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E585D8BC-E559-48A7-8F84-103824B474DE}"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825327D6-FBA5-46DC-A5C5-2E34D023B11F}"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073C838-5748-4A82-8938-E890C03A6252}"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CC051E41-1AF7-4744-84CE-59FF1B4A8B9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t>2011</a:t>
            </a:r>
          </a:p>
        </p:txBody>
      </p:sp>
      <p:sp>
        <p:nvSpPr>
          <p:cNvPr id="5" name="Slide Number Placeholder 4"/>
          <p:cNvSpPr>
            <a:spLocks noGrp="1"/>
          </p:cNvSpPr>
          <p:nvPr>
            <p:ph type="sldNum" idx="11"/>
          </p:nvPr>
        </p:nvSpPr>
        <p:spPr/>
        <p:txBody>
          <a:bodyPr/>
          <a:lstStyle>
            <a:lvl1pPr>
              <a:defRPr/>
            </a:lvl1pPr>
          </a:lstStyle>
          <a:p>
            <a:fld id="{F167B96B-BC1E-44F3-9397-66963A78AA84}"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A4B4F02-3AD4-493E-9E5F-D23EE23120E4}"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6254E95-93C3-4D07-B124-D7EF06761E5E}"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1EA5FED-C57F-41A2-9CF4-4547611B8F1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91088" y="1708150"/>
            <a:ext cx="4713287" cy="52403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250363" y="1708150"/>
            <a:ext cx="13989051" cy="52403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ECD6696-BE3C-4FF5-8998-006B7C57B7C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544638"/>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544638"/>
            <a:ext cx="4459288"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a:t>2011</a:t>
            </a:r>
          </a:p>
        </p:txBody>
      </p:sp>
      <p:sp>
        <p:nvSpPr>
          <p:cNvPr id="6" name="Slide Number Placeholder 5"/>
          <p:cNvSpPr>
            <a:spLocks noGrp="1"/>
          </p:cNvSpPr>
          <p:nvPr>
            <p:ph type="sldNum" idx="11"/>
          </p:nvPr>
        </p:nvSpPr>
        <p:spPr/>
        <p:txBody>
          <a:bodyPr/>
          <a:lstStyle>
            <a:lvl1pPr>
              <a:defRPr/>
            </a:lvl1pPr>
          </a:lstStyle>
          <a:p>
            <a:fld id="{51EC7445-1933-456C-AA0B-C5BDCCDF96D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a:t>2011</a:t>
            </a:r>
          </a:p>
        </p:txBody>
      </p:sp>
      <p:sp>
        <p:nvSpPr>
          <p:cNvPr id="8" name="Slide Number Placeholder 7"/>
          <p:cNvSpPr>
            <a:spLocks noGrp="1"/>
          </p:cNvSpPr>
          <p:nvPr>
            <p:ph type="sldNum" idx="11"/>
          </p:nvPr>
        </p:nvSpPr>
        <p:spPr/>
        <p:txBody>
          <a:bodyPr/>
          <a:lstStyle>
            <a:lvl1pPr>
              <a:defRPr/>
            </a:lvl1pPr>
          </a:lstStyle>
          <a:p>
            <a:fld id="{0AE86271-D22A-434D-A85B-AA6E1640EE2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a:t>2011</a:t>
            </a:r>
          </a:p>
        </p:txBody>
      </p:sp>
      <p:sp>
        <p:nvSpPr>
          <p:cNvPr id="4" name="Slide Number Placeholder 3"/>
          <p:cNvSpPr>
            <a:spLocks noGrp="1"/>
          </p:cNvSpPr>
          <p:nvPr>
            <p:ph type="sldNum" idx="11"/>
          </p:nvPr>
        </p:nvSpPr>
        <p:spPr/>
        <p:txBody>
          <a:bodyPr/>
          <a:lstStyle>
            <a:lvl1pPr>
              <a:defRPr/>
            </a:lvl1pPr>
          </a:lstStyle>
          <a:p>
            <a:fld id="{C603453C-2D39-46B2-9FAB-9F96CA112B7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2011</a:t>
            </a:r>
          </a:p>
        </p:txBody>
      </p:sp>
      <p:sp>
        <p:nvSpPr>
          <p:cNvPr id="3" name="Slide Number Placeholder 2"/>
          <p:cNvSpPr>
            <a:spLocks noGrp="1"/>
          </p:cNvSpPr>
          <p:nvPr>
            <p:ph type="sldNum" idx="11"/>
          </p:nvPr>
        </p:nvSpPr>
        <p:spPr/>
        <p:txBody>
          <a:bodyPr/>
          <a:lstStyle>
            <a:lvl1pPr>
              <a:defRPr/>
            </a:lvl1pPr>
          </a:lstStyle>
          <a:p>
            <a:fld id="{B009DA3A-5F57-4706-B98A-E9064D038F9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2011</a:t>
            </a:r>
          </a:p>
        </p:txBody>
      </p:sp>
      <p:sp>
        <p:nvSpPr>
          <p:cNvPr id="6" name="Slide Number Placeholder 5"/>
          <p:cNvSpPr>
            <a:spLocks noGrp="1"/>
          </p:cNvSpPr>
          <p:nvPr>
            <p:ph type="sldNum" idx="11"/>
          </p:nvPr>
        </p:nvSpPr>
        <p:spPr/>
        <p:txBody>
          <a:bodyPr/>
          <a:lstStyle>
            <a:lvl1pPr>
              <a:defRPr/>
            </a:lvl1pPr>
          </a:lstStyle>
          <a:p>
            <a:fld id="{81F72C98-8BD7-43AE-8504-902FB3FD36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t>2011</a:t>
            </a:r>
          </a:p>
        </p:txBody>
      </p:sp>
      <p:sp>
        <p:nvSpPr>
          <p:cNvPr id="6" name="Slide Number Placeholder 5"/>
          <p:cNvSpPr>
            <a:spLocks noGrp="1"/>
          </p:cNvSpPr>
          <p:nvPr>
            <p:ph type="sldNum" idx="11"/>
          </p:nvPr>
        </p:nvSpPr>
        <p:spPr/>
        <p:txBody>
          <a:bodyPr/>
          <a:lstStyle>
            <a:lvl1pPr>
              <a:defRPr/>
            </a:lvl1pPr>
          </a:lstStyle>
          <a:p>
            <a:fld id="{D14E7B5F-CBED-4F68-BC3C-B5FD11E66E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492125" y="1544638"/>
            <a:ext cx="9069388" cy="498792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smtClean="0"/>
              <a:t>Click to edit the outline text format</a:t>
            </a:r>
          </a:p>
          <a:p>
            <a:pPr lvl="0"/>
            <a:r>
              <a:rPr lang="en-GB" smtClean="0"/>
              <a:t>Second Outline Level</a:t>
            </a:r>
          </a:p>
          <a:p>
            <a:pPr lvl="0"/>
            <a:r>
              <a:rPr lang="en-GB" smtClean="0"/>
              <a:t>Third Outline Level</a:t>
            </a:r>
          </a:p>
          <a:p>
            <a:pPr lvl="0"/>
            <a:r>
              <a:rPr lang="en-GB" smtClean="0"/>
              <a:t>Fourth Outline Level</a:t>
            </a:r>
          </a:p>
          <a:p>
            <a:pPr lvl="0"/>
            <a:r>
              <a:rPr lang="en-GB" smtClean="0"/>
              <a:t>Fifth Outline Level</a:t>
            </a:r>
          </a:p>
          <a:p>
            <a:pPr lvl="0"/>
            <a:r>
              <a:rPr lang="en-GB" smtClean="0"/>
              <a:t>Sixth Outline Level</a:t>
            </a:r>
          </a:p>
          <a:p>
            <a:pPr lvl="0"/>
            <a:r>
              <a:rPr lang="en-GB" smtClean="0"/>
              <a:t>Seventh Outline Level</a:t>
            </a:r>
          </a:p>
          <a:p>
            <a:pPr lvl="0"/>
            <a:r>
              <a:rPr lang="en-GB" smtClean="0"/>
              <a:t>Eighth Outline Level</a:t>
            </a:r>
          </a:p>
          <a:p>
            <a:pPr lvl="0"/>
            <a:r>
              <a:rPr lang="en-GB" smtClean="0"/>
              <a:t>Ninth Outline Level</a:t>
            </a:r>
          </a:p>
        </p:txBody>
      </p:sp>
      <p:sp>
        <p:nvSpPr>
          <p:cNvPr id="1026" name="AutoShape 2"/>
          <p:cNvSpPr>
            <a:spLocks noChangeArrowheads="1"/>
          </p:cNvSpPr>
          <p:nvPr/>
        </p:nvSpPr>
        <p:spPr bwMode="auto">
          <a:xfrm>
            <a:off x="1603375" y="7069138"/>
            <a:ext cx="8475663" cy="492125"/>
          </a:xfrm>
          <a:prstGeom prst="roundRect">
            <a:avLst>
              <a:gd name="adj" fmla="val 319"/>
            </a:avLst>
          </a:prstGeom>
          <a:gradFill rotWithShape="0">
            <a:gsLst>
              <a:gs pos="0">
                <a:srgbClr val="FFFFFF"/>
              </a:gs>
              <a:gs pos="100000">
                <a:srgbClr val="0066CC"/>
              </a:gs>
            </a:gsLst>
            <a:lin ang="3000000" scaled="1"/>
          </a:gradFill>
          <a:ln w="9525">
            <a:noFill/>
            <a:round/>
            <a:headEnd/>
            <a:tailEnd/>
          </a:ln>
          <a:effectLst/>
        </p:spPr>
        <p:txBody>
          <a:bodyPr wrap="none" anchor="ctr"/>
          <a:lstStyle/>
          <a:p>
            <a:endParaRPr lang="en-US"/>
          </a:p>
        </p:txBody>
      </p:sp>
      <p:sp>
        <p:nvSpPr>
          <p:cNvPr id="1027" name="AutoShape 3"/>
          <p:cNvSpPr>
            <a:spLocks noChangeArrowheads="1"/>
          </p:cNvSpPr>
          <p:nvPr/>
        </p:nvSpPr>
        <p:spPr bwMode="auto">
          <a:xfrm>
            <a:off x="0" y="0"/>
            <a:ext cx="10080625" cy="890588"/>
          </a:xfrm>
          <a:prstGeom prst="roundRect">
            <a:avLst>
              <a:gd name="adj" fmla="val 176"/>
            </a:avLst>
          </a:prstGeom>
          <a:gradFill rotWithShape="0">
            <a:gsLst>
              <a:gs pos="0">
                <a:srgbClr val="0099FF"/>
              </a:gs>
              <a:gs pos="100000">
                <a:srgbClr val="0047FF"/>
              </a:gs>
            </a:gsLst>
            <a:lin ang="3000000" scaled="1"/>
          </a:gradFill>
          <a:ln w="9525">
            <a:solidFill>
              <a:srgbClr val="000000"/>
            </a:solidFill>
            <a:round/>
            <a:headEnd/>
            <a:tailEnd/>
          </a:ln>
          <a:effectLst/>
        </p:spPr>
        <p:txBody>
          <a:bodyPr wrap="none" anchor="ctr"/>
          <a:lstStyle/>
          <a:p>
            <a:endParaRPr lang="en-US"/>
          </a:p>
        </p:txBody>
      </p:sp>
      <p:sp>
        <p:nvSpPr>
          <p:cNvPr id="1028" name="Rectangle 4"/>
          <p:cNvSpPr>
            <a:spLocks noGrp="1" noChangeArrowheads="1"/>
          </p:cNvSpPr>
          <p:nvPr>
            <p:ph type="title"/>
          </p:nvPr>
        </p:nvSpPr>
        <p:spPr bwMode="auto">
          <a:xfrm>
            <a:off x="254000" y="177800"/>
            <a:ext cx="7346950" cy="592138"/>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9" name="Rectangle 5"/>
          <p:cNvSpPr>
            <a:spLocks noGrp="1" noChangeArrowheads="1"/>
          </p:cNvSpPr>
          <p:nvPr>
            <p:ph type="dt"/>
          </p:nvPr>
        </p:nvSpPr>
        <p:spPr bwMode="auto">
          <a:xfrm>
            <a:off x="3921125" y="7186613"/>
            <a:ext cx="2205038" cy="242887"/>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tabLst>
                <a:tab pos="723900" algn="l"/>
                <a:tab pos="1447800" algn="l"/>
                <a:tab pos="2171700" algn="l"/>
              </a:tabLst>
              <a:defRPr sz="1400" b="1">
                <a:solidFill>
                  <a:srgbClr val="000000"/>
                </a:solidFill>
                <a:cs typeface="Tahoma" charset="0"/>
              </a:defRPr>
            </a:lvl1pPr>
          </a:lstStyle>
          <a:p>
            <a:r>
              <a:rPr lang="en-US"/>
              <a:t>2011</a:t>
            </a:r>
          </a:p>
        </p:txBody>
      </p:sp>
      <p:sp>
        <p:nvSpPr>
          <p:cNvPr id="1030" name="Rectangle 6"/>
          <p:cNvSpPr>
            <a:spLocks noGrp="1" noChangeArrowheads="1"/>
          </p:cNvSpPr>
          <p:nvPr>
            <p:ph type="sldNum"/>
          </p:nvPr>
        </p:nvSpPr>
        <p:spPr bwMode="auto">
          <a:xfrm>
            <a:off x="7505700" y="7186613"/>
            <a:ext cx="2352675" cy="242887"/>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r">
              <a:tabLst>
                <a:tab pos="723900" algn="l"/>
                <a:tab pos="1447800" algn="l"/>
                <a:tab pos="2171700" algn="l"/>
              </a:tabLst>
              <a:defRPr sz="1400" b="1">
                <a:solidFill>
                  <a:srgbClr val="FFFFFF"/>
                </a:solidFill>
                <a:cs typeface="Tahoma" charset="0"/>
              </a:defRPr>
            </a:lvl1pPr>
          </a:lstStyle>
          <a:p>
            <a:fld id="{5D26D2FE-61FC-4FBD-B886-7B7C72D45D88}" type="slidenum">
              <a:rPr lang="en-US"/>
              <a:pPr/>
              <a:t>‹#›</a:t>
            </a:fld>
            <a:endParaRPr lang="en-US"/>
          </a:p>
        </p:txBody>
      </p:sp>
      <p:sp>
        <p:nvSpPr>
          <p:cNvPr id="1031" name="Line 7"/>
          <p:cNvSpPr>
            <a:spLocks noChangeShapeType="1"/>
          </p:cNvSpPr>
          <p:nvPr/>
        </p:nvSpPr>
        <p:spPr bwMode="auto">
          <a:xfrm>
            <a:off x="0" y="890588"/>
            <a:ext cx="10080625" cy="1587"/>
          </a:xfrm>
          <a:prstGeom prst="line">
            <a:avLst/>
          </a:prstGeom>
          <a:noFill/>
          <a:ln w="18360">
            <a:solidFill>
              <a:srgbClr val="666666"/>
            </a:solidFill>
            <a:round/>
            <a:headEnd/>
            <a:tailEnd/>
          </a:ln>
          <a:effectLst/>
        </p:spPr>
        <p:txBody>
          <a:bodyPr/>
          <a:lstStyle/>
          <a:p>
            <a:endParaRPr lang="en-US"/>
          </a:p>
        </p:txBody>
      </p:sp>
      <p:pic>
        <p:nvPicPr>
          <p:cNvPr id="1032" name="Picture 8"/>
          <p:cNvPicPr>
            <a:picLocks noChangeAspect="1" noChangeArrowheads="1"/>
          </p:cNvPicPr>
          <p:nvPr/>
        </p:nvPicPr>
        <p:blipFill>
          <a:blip r:embed="rId13" cstate="print"/>
          <a:srcRect/>
          <a:stretch>
            <a:fillRect/>
          </a:stretch>
        </p:blipFill>
        <p:spPr bwMode="auto">
          <a:xfrm>
            <a:off x="177800" y="7069138"/>
            <a:ext cx="1216025" cy="457200"/>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p:txStyles>
    <p:titleStyle>
      <a:lvl1pPr algn="l" defTabSz="457200" rtl="0" fontAlgn="base" hangingPunct="0">
        <a:lnSpc>
          <a:spcPct val="93000"/>
        </a:lnSpc>
        <a:spcBef>
          <a:spcPct val="0"/>
        </a:spcBef>
        <a:spcAft>
          <a:spcPct val="0"/>
        </a:spcAft>
        <a:buClr>
          <a:srgbClr val="000000"/>
        </a:buClr>
        <a:buSzPct val="100000"/>
        <a:buFont typeface="Times New Roman" pitchFamily="16" charset="0"/>
        <a:defRPr sz="3200" b="1">
          <a:solidFill>
            <a:srgbClr val="FFFFFF"/>
          </a:solidFill>
          <a:latin typeface="+mj-lt"/>
          <a:ea typeface="+mj-ea"/>
          <a:cs typeface="+mj-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sz="3200" b="1">
          <a:solidFill>
            <a:srgbClr val="FFFFFF"/>
          </a:solidFill>
          <a:latin typeface="Arial" charset="0"/>
          <a:ea typeface="msgothic" charset="0"/>
          <a:cs typeface="msgothic"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sz="3200" b="1">
          <a:solidFill>
            <a:srgbClr val="FFFFFF"/>
          </a:solidFill>
          <a:latin typeface="Arial" charset="0"/>
          <a:ea typeface="msgothic" charset="0"/>
          <a:cs typeface="msgothic"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sz="3200" b="1">
          <a:solidFill>
            <a:srgbClr val="FFFFFF"/>
          </a:solidFill>
          <a:latin typeface="Arial" charset="0"/>
          <a:ea typeface="msgothic" charset="0"/>
          <a:cs typeface="msgothic"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sz="3200" b="1">
          <a:solidFill>
            <a:srgbClr val="FFFFFF"/>
          </a:solidFill>
          <a:latin typeface="Arial" charset="0"/>
          <a:ea typeface="msgothic" charset="0"/>
          <a:cs typeface="msgothic" charset="0"/>
        </a:defRPr>
      </a:lvl5pPr>
      <a:lvl6pPr marL="2514600" indent="-228600" algn="l" defTabSz="457200" rtl="0" fontAlgn="base" hangingPunct="0">
        <a:lnSpc>
          <a:spcPct val="93000"/>
        </a:lnSpc>
        <a:spcBef>
          <a:spcPct val="0"/>
        </a:spcBef>
        <a:spcAft>
          <a:spcPct val="0"/>
        </a:spcAft>
        <a:buClr>
          <a:srgbClr val="000000"/>
        </a:buClr>
        <a:buSzPct val="100000"/>
        <a:buFont typeface="Times New Roman" pitchFamily="16" charset="0"/>
        <a:defRPr sz="3200" b="1">
          <a:solidFill>
            <a:srgbClr val="FFFFFF"/>
          </a:solidFill>
          <a:latin typeface="Arial" charset="0"/>
          <a:ea typeface="msgothic" charset="0"/>
          <a:cs typeface="msgothic" charset="0"/>
        </a:defRPr>
      </a:lvl6pPr>
      <a:lvl7pPr marL="2971800" indent="-228600" algn="l" defTabSz="457200" rtl="0" fontAlgn="base" hangingPunct="0">
        <a:lnSpc>
          <a:spcPct val="93000"/>
        </a:lnSpc>
        <a:spcBef>
          <a:spcPct val="0"/>
        </a:spcBef>
        <a:spcAft>
          <a:spcPct val="0"/>
        </a:spcAft>
        <a:buClr>
          <a:srgbClr val="000000"/>
        </a:buClr>
        <a:buSzPct val="100000"/>
        <a:buFont typeface="Times New Roman" pitchFamily="16" charset="0"/>
        <a:defRPr sz="3200" b="1">
          <a:solidFill>
            <a:srgbClr val="FFFFFF"/>
          </a:solidFill>
          <a:latin typeface="Arial" charset="0"/>
          <a:ea typeface="msgothic" charset="0"/>
          <a:cs typeface="msgothic" charset="0"/>
        </a:defRPr>
      </a:lvl7pPr>
      <a:lvl8pPr marL="3429000" indent="-228600" algn="l" defTabSz="457200" rtl="0" fontAlgn="base" hangingPunct="0">
        <a:lnSpc>
          <a:spcPct val="93000"/>
        </a:lnSpc>
        <a:spcBef>
          <a:spcPct val="0"/>
        </a:spcBef>
        <a:spcAft>
          <a:spcPct val="0"/>
        </a:spcAft>
        <a:buClr>
          <a:srgbClr val="000000"/>
        </a:buClr>
        <a:buSzPct val="100000"/>
        <a:buFont typeface="Times New Roman" pitchFamily="16" charset="0"/>
        <a:defRPr sz="3200" b="1">
          <a:solidFill>
            <a:srgbClr val="FFFFFF"/>
          </a:solidFill>
          <a:latin typeface="Arial" charset="0"/>
          <a:ea typeface="msgothic" charset="0"/>
          <a:cs typeface="msgothic" charset="0"/>
        </a:defRPr>
      </a:lvl8pPr>
      <a:lvl9pPr marL="3886200" indent="-228600" algn="l" defTabSz="457200" rtl="0" fontAlgn="base" hangingPunct="0">
        <a:lnSpc>
          <a:spcPct val="93000"/>
        </a:lnSpc>
        <a:spcBef>
          <a:spcPct val="0"/>
        </a:spcBef>
        <a:spcAft>
          <a:spcPct val="0"/>
        </a:spcAft>
        <a:buClr>
          <a:srgbClr val="000000"/>
        </a:buClr>
        <a:buSzPct val="100000"/>
        <a:buFont typeface="Times New Roman" pitchFamily="16" charset="0"/>
        <a:defRPr sz="3200" b="1">
          <a:solidFill>
            <a:srgbClr val="FFFFFF"/>
          </a:solidFill>
          <a:latin typeface="Arial" charset="0"/>
          <a:ea typeface="msgothic" charset="0"/>
          <a:cs typeface="msgothic"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71525" y="7885113"/>
            <a:ext cx="9069388"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0" name="Rectangle 2"/>
          <p:cNvSpPr>
            <a:spLocks noGrp="1" noChangeArrowheads="1"/>
          </p:cNvSpPr>
          <p:nvPr>
            <p:ph type="body" idx="1"/>
          </p:nvPr>
        </p:nvSpPr>
        <p:spPr bwMode="auto">
          <a:xfrm>
            <a:off x="1247775" y="8018463"/>
            <a:ext cx="9069388" cy="401637"/>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smtClean="0"/>
              <a:t>Click to edit the outline text format</a:t>
            </a:r>
          </a:p>
          <a:p>
            <a:pPr lvl="0"/>
            <a:r>
              <a:rPr lang="en-GB" smtClean="0"/>
              <a:t>Second Outline Level</a:t>
            </a:r>
          </a:p>
          <a:p>
            <a:pPr lvl="0"/>
            <a:r>
              <a:rPr lang="en-GB" smtClean="0"/>
              <a:t>Third Outline Level</a:t>
            </a:r>
          </a:p>
          <a:p>
            <a:pPr lvl="0"/>
            <a:r>
              <a:rPr lang="en-GB" smtClean="0"/>
              <a:t>Fourth Outline Level</a:t>
            </a:r>
          </a:p>
          <a:p>
            <a:pPr lvl="0"/>
            <a:r>
              <a:rPr lang="en-GB" smtClean="0"/>
              <a:t>Fifth Outline Level</a:t>
            </a:r>
          </a:p>
          <a:p>
            <a:pPr lvl="0"/>
            <a:r>
              <a:rPr lang="en-GB" smtClean="0"/>
              <a:t>Sixth Outline Level</a:t>
            </a:r>
          </a:p>
          <a:p>
            <a:pPr lvl="0"/>
            <a:r>
              <a:rPr lang="en-GB" smtClean="0"/>
              <a:t>Seventh Outline Level</a:t>
            </a:r>
          </a:p>
          <a:p>
            <a:pPr lvl="0"/>
            <a:r>
              <a:rPr lang="en-GB" smtClean="0"/>
              <a:t>Eighth Outline Level</a:t>
            </a:r>
          </a:p>
          <a:p>
            <a:pPr lvl="0"/>
            <a:r>
              <a:rPr lang="en-GB" smtClean="0"/>
              <a:t>Ninth Outline Level</a:t>
            </a:r>
          </a:p>
        </p:txBody>
      </p:sp>
      <p:pic>
        <p:nvPicPr>
          <p:cNvPr id="2051" name="Picture 3"/>
          <p:cNvPicPr>
            <a:picLocks noChangeAspect="1" noChangeArrowheads="1"/>
          </p:cNvPicPr>
          <p:nvPr/>
        </p:nvPicPr>
        <p:blipFill>
          <a:blip r:embed="rId13" cstate="print"/>
          <a:srcRect t="16158" b="12926"/>
          <a:stretch>
            <a:fillRect/>
          </a:stretch>
        </p:blipFill>
        <p:spPr bwMode="auto">
          <a:xfrm>
            <a:off x="3386138" y="6415088"/>
            <a:ext cx="6694487" cy="1144587"/>
          </a:xfrm>
          <a:prstGeom prst="rect">
            <a:avLst/>
          </a:prstGeom>
          <a:noFill/>
          <a:ln w="9525">
            <a:noFill/>
            <a:round/>
            <a:headEnd/>
            <a:tailEnd/>
          </a:ln>
          <a:effectLst/>
        </p:spPr>
      </p:pic>
      <p:pic>
        <p:nvPicPr>
          <p:cNvPr id="2052" name="Picture 4"/>
          <p:cNvPicPr>
            <a:picLocks noChangeAspect="1" noChangeArrowheads="1"/>
          </p:cNvPicPr>
          <p:nvPr/>
        </p:nvPicPr>
        <p:blipFill>
          <a:blip r:embed="rId14" cstate="print"/>
          <a:srcRect/>
          <a:stretch>
            <a:fillRect/>
          </a:stretch>
        </p:blipFill>
        <p:spPr bwMode="auto">
          <a:xfrm>
            <a:off x="357188" y="6451600"/>
            <a:ext cx="2743200" cy="1033463"/>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gothic" charset="0"/>
          <a:cs typeface="msgothic"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gothic" charset="0"/>
          <a:cs typeface="msgothic"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gothic" charset="0"/>
          <a:cs typeface="msgothic"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gothic" charset="0"/>
          <a:cs typeface="msgothic"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gothic" charset="0"/>
          <a:cs typeface="msgothic"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gothic" charset="0"/>
          <a:cs typeface="msgothic"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gothic" charset="0"/>
          <a:cs typeface="msgothic"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sgothic" charset="0"/>
          <a:cs typeface="msgothic"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534988" y="1708150"/>
            <a:ext cx="9069387" cy="1260475"/>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098" name="Rectangle 2"/>
          <p:cNvSpPr>
            <a:spLocks noGrp="1" noChangeArrowheads="1"/>
          </p:cNvSpPr>
          <p:nvPr>
            <p:ph type="body" idx="1"/>
          </p:nvPr>
        </p:nvSpPr>
        <p:spPr bwMode="auto">
          <a:xfrm>
            <a:off x="-9250363" y="1960563"/>
            <a:ext cx="9069388" cy="498792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4099" name="Rectangle 3"/>
          <p:cNvSpPr>
            <a:spLocks noGrp="1" noChangeArrowheads="1"/>
          </p:cNvSpPr>
          <p:nvPr>
            <p:ph type="dt"/>
          </p:nvPr>
        </p:nvSpPr>
        <p:spPr bwMode="auto">
          <a:xfrm>
            <a:off x="-2732088" y="7069138"/>
            <a:ext cx="2346325" cy="5191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cs typeface="Tahoma" charset="0"/>
              </a:defRPr>
            </a:lvl1pPr>
          </a:lstStyle>
          <a:p>
            <a:endParaRPr lang="en-US"/>
          </a:p>
        </p:txBody>
      </p:sp>
      <p:sp>
        <p:nvSpPr>
          <p:cNvPr id="4100" name="Rectangle 4"/>
          <p:cNvSpPr>
            <a:spLocks noGrp="1" noChangeArrowheads="1"/>
          </p:cNvSpPr>
          <p:nvPr>
            <p:ph type="ftr"/>
          </p:nvPr>
        </p:nvSpPr>
        <p:spPr bwMode="auto">
          <a:xfrm>
            <a:off x="-1603375" y="7959725"/>
            <a:ext cx="13652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723900" algn="l"/>
              </a:tabLst>
              <a:defRPr sz="1400">
                <a:solidFill>
                  <a:srgbClr val="000000"/>
                </a:solidFill>
                <a:latin typeface="Times New Roman" pitchFamily="16" charset="0"/>
                <a:cs typeface="Tahoma" charset="0"/>
              </a:defRPr>
            </a:lvl1pPr>
          </a:lstStyle>
          <a:p>
            <a:endParaRPr lang="en-US"/>
          </a:p>
        </p:txBody>
      </p:sp>
      <p:sp>
        <p:nvSpPr>
          <p:cNvPr id="4101" name="Rectangle 5"/>
          <p:cNvSpPr>
            <a:spLocks noGrp="1" noChangeArrowheads="1"/>
          </p:cNvSpPr>
          <p:nvPr>
            <p:ph type="sldNum"/>
          </p:nvPr>
        </p:nvSpPr>
        <p:spPr bwMode="auto">
          <a:xfrm>
            <a:off x="296863" y="8151813"/>
            <a:ext cx="2346325" cy="5191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cs typeface="Tahoma" charset="0"/>
              </a:defRPr>
            </a:lvl1pPr>
          </a:lstStyle>
          <a:p>
            <a:fld id="{A7BC3F44-4449-4E34-BF3B-18B103335BDF}" type="slidenum">
              <a:rPr lang="en-US"/>
              <a:pPr/>
              <a:t>‹#›</a:t>
            </a:fld>
            <a:endParaRPr lang="en-US"/>
          </a:p>
        </p:txBody>
      </p:sp>
      <p:pic>
        <p:nvPicPr>
          <p:cNvPr id="4102" name="Picture 6"/>
          <p:cNvPicPr>
            <a:picLocks noChangeAspect="1" noChangeArrowheads="1"/>
          </p:cNvPicPr>
          <p:nvPr/>
        </p:nvPicPr>
        <p:blipFill>
          <a:blip r:embed="rId13" cstate="print"/>
          <a:srcRect t="16158" b="12926"/>
          <a:stretch>
            <a:fillRect/>
          </a:stretch>
        </p:blipFill>
        <p:spPr bwMode="auto">
          <a:xfrm>
            <a:off x="3386138" y="6415088"/>
            <a:ext cx="6694487" cy="1144587"/>
          </a:xfrm>
          <a:prstGeom prst="rect">
            <a:avLst/>
          </a:prstGeom>
          <a:noFill/>
          <a:ln w="9525">
            <a:noFill/>
            <a:round/>
            <a:headEnd/>
            <a:tailEnd/>
          </a:ln>
          <a:effectLst/>
        </p:spPr>
      </p:pic>
      <p:pic>
        <p:nvPicPr>
          <p:cNvPr id="4103" name="Picture 7"/>
          <p:cNvPicPr>
            <a:picLocks noChangeAspect="1" noChangeArrowheads="1"/>
          </p:cNvPicPr>
          <p:nvPr/>
        </p:nvPicPr>
        <p:blipFill>
          <a:blip r:embed="rId14" cstate="print"/>
          <a:srcRect/>
          <a:stretch>
            <a:fillRect/>
          </a:stretch>
        </p:blipFill>
        <p:spPr bwMode="auto">
          <a:xfrm>
            <a:off x="357188" y="6451600"/>
            <a:ext cx="2743200" cy="1033463"/>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b="1">
          <a:solidFill>
            <a:srgbClr val="000000"/>
          </a:solidFill>
          <a:latin typeface="Arial" charset="0"/>
          <a:cs typeface="Arial Unicode MS"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erldoc.perl.org/functions/qw.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perldoc.perl.org/functions/qw.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ideo" Target="file:///\\fai0zfs\nvonnahm\nagios%20conference\godparker.MOV" TargetMode="Externa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771525" y="7885113"/>
            <a:ext cx="9070975" cy="1262062"/>
          </a:xfrm>
          <a:ln/>
        </p:spPr>
        <p:txBody>
          <a:bodyPr tIns="38808"/>
          <a:lstStyle/>
          <a:p>
            <a:pPr rtl="0" fontAlgn="base" hangingPunct="0"/>
            <a:r>
              <a:rPr lang="en-US" sz="4400" b="1" dirty="0" smtClean="0">
                <a:solidFill>
                  <a:srgbClr val="000000"/>
                </a:solidFill>
                <a:latin typeface="+mj-lt"/>
                <a:ea typeface="+mj-ea"/>
                <a:cs typeface="+mj-cs"/>
              </a:rPr>
              <a:t>Integrating Nagios with</a:t>
            </a:r>
            <a:endParaRPr lang="en-US" dirty="0" smtClean="0"/>
          </a:p>
          <a:p>
            <a:pPr rtl="0" fontAlgn="base" hangingPunct="0"/>
            <a:r>
              <a:rPr lang="en-US" sz="4400" b="1" dirty="0" smtClean="0">
                <a:solidFill>
                  <a:srgbClr val="000000"/>
                </a:solidFill>
                <a:latin typeface="+mj-lt"/>
                <a:ea typeface="+mj-ea"/>
                <a:cs typeface="+mj-cs"/>
              </a:rPr>
              <a:t>Test Driven Development</a:t>
            </a:r>
          </a:p>
        </p:txBody>
      </p:sp>
      <p:sp>
        <p:nvSpPr>
          <p:cNvPr id="6146" name="Rectangle 2"/>
          <p:cNvSpPr>
            <a:spLocks noGrp="1" noChangeArrowheads="1"/>
          </p:cNvSpPr>
          <p:nvPr>
            <p:ph type="body" idx="4294967295"/>
          </p:nvPr>
        </p:nvSpPr>
        <p:spPr>
          <a:xfrm>
            <a:off x="1247775" y="8018463"/>
            <a:ext cx="9070975" cy="455612"/>
          </a:xfrm>
          <a:ln/>
        </p:spPr>
        <p:txBody>
          <a:bodyPr/>
          <a:lstStyle/>
          <a:p>
            <a:endParaRPr lang="en-US"/>
          </a:p>
        </p:txBody>
      </p:sp>
      <p:sp>
        <p:nvSpPr>
          <p:cNvPr id="6147" name="Text Box 3"/>
          <p:cNvSpPr txBox="1">
            <a:spLocks noChangeArrowheads="1"/>
          </p:cNvSpPr>
          <p:nvPr/>
        </p:nvSpPr>
        <p:spPr bwMode="auto">
          <a:xfrm>
            <a:off x="2197100" y="503238"/>
            <a:ext cx="6032500" cy="1981200"/>
          </a:xfrm>
          <a:prstGeom prst="rect">
            <a:avLst/>
          </a:prstGeom>
          <a:noFill/>
          <a:ln w="9525">
            <a:noFill/>
            <a:round/>
            <a:headEnd/>
            <a:tailEnd/>
          </a:ln>
          <a:effectLst/>
        </p:spPr>
        <p:txBody>
          <a:bodyPr wrap="none" lIns="90000" tIns="87336" rIns="90000" bIns="45000"/>
          <a:lstStyle/>
          <a:p>
            <a:pPr algn="ctr">
              <a:tabLst>
                <a:tab pos="723900" algn="l"/>
                <a:tab pos="1447800" algn="l"/>
                <a:tab pos="2171700" algn="l"/>
                <a:tab pos="2895600" algn="l"/>
                <a:tab pos="3619500" algn="l"/>
                <a:tab pos="4343400" algn="l"/>
                <a:tab pos="5067300" algn="l"/>
                <a:tab pos="5791200" algn="l"/>
              </a:tabLst>
            </a:pPr>
            <a:r>
              <a:rPr lang="en-US" sz="4800" b="1" dirty="0" smtClean="0">
                <a:solidFill>
                  <a:srgbClr val="000000"/>
                </a:solidFill>
                <a:ea typeface="msgothic" charset="0"/>
                <a:cs typeface="msgothic" charset="0"/>
              </a:rPr>
              <a:t>Integrating Nagios with</a:t>
            </a:r>
          </a:p>
          <a:p>
            <a:pPr algn="ctr">
              <a:tabLst>
                <a:tab pos="723900" algn="l"/>
                <a:tab pos="1447800" algn="l"/>
                <a:tab pos="2171700" algn="l"/>
                <a:tab pos="2895600" algn="l"/>
                <a:tab pos="3619500" algn="l"/>
                <a:tab pos="4343400" algn="l"/>
                <a:tab pos="5067300" algn="l"/>
                <a:tab pos="5791200" algn="l"/>
              </a:tabLst>
            </a:pPr>
            <a:r>
              <a:rPr lang="en-US" sz="4800" b="1" dirty="0" smtClean="0">
                <a:solidFill>
                  <a:srgbClr val="000000"/>
                </a:solidFill>
                <a:ea typeface="msgothic" charset="0"/>
                <a:cs typeface="msgothic" charset="0"/>
              </a:rPr>
              <a:t>Test Driven Development	</a:t>
            </a:r>
            <a:endParaRPr lang="en-US" sz="4800" b="1" dirty="0">
              <a:solidFill>
                <a:srgbClr val="000000"/>
              </a:solidFill>
              <a:ea typeface="msgothic" charset="0"/>
              <a:cs typeface="msgothic" charset="0"/>
            </a:endParaRPr>
          </a:p>
        </p:txBody>
      </p:sp>
      <p:sp>
        <p:nvSpPr>
          <p:cNvPr id="6148" name="Text Box 4"/>
          <p:cNvSpPr txBox="1">
            <a:spLocks noChangeArrowheads="1"/>
          </p:cNvSpPr>
          <p:nvPr/>
        </p:nvSpPr>
        <p:spPr bwMode="auto">
          <a:xfrm>
            <a:off x="0" y="2709863"/>
            <a:ext cx="10080625" cy="438150"/>
          </a:xfrm>
          <a:prstGeom prst="rect">
            <a:avLst/>
          </a:prstGeom>
          <a:noFill/>
          <a:ln w="9525">
            <a:noFill/>
            <a:round/>
            <a:headEnd/>
            <a:tailEnd/>
          </a:ln>
          <a:effectLst/>
        </p:spPr>
        <p:txBody>
          <a:bodyPr lIns="90000" tIns="66168" rIns="90000" bIns="4500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sz="2400" b="1" dirty="0" smtClean="0">
                <a:solidFill>
                  <a:srgbClr val="000000"/>
                </a:solidFill>
                <a:ea typeface="msgothic" charset="0"/>
                <a:cs typeface="msgothic" charset="0"/>
              </a:rPr>
              <a:t>Nathan Vonnahme</a:t>
            </a:r>
            <a:endParaRPr lang="en-US" sz="2400" b="1" dirty="0">
              <a:solidFill>
                <a:srgbClr val="000000"/>
              </a:solidFill>
              <a:ea typeface="msgothic" charset="0"/>
              <a:cs typeface="msgothic" charset="0"/>
            </a:endParaRPr>
          </a:p>
        </p:txBody>
      </p:sp>
      <p:sp>
        <p:nvSpPr>
          <p:cNvPr id="6149" name="Text Box 5"/>
          <p:cNvSpPr txBox="1">
            <a:spLocks noChangeArrowheads="1"/>
          </p:cNvSpPr>
          <p:nvPr/>
        </p:nvSpPr>
        <p:spPr bwMode="auto">
          <a:xfrm>
            <a:off x="0" y="3505200"/>
            <a:ext cx="10080625" cy="354013"/>
          </a:xfrm>
          <a:prstGeom prst="rect">
            <a:avLst/>
          </a:prstGeom>
          <a:noFill/>
          <a:ln w="9525">
            <a:noFill/>
            <a:round/>
            <a:headEnd/>
            <a:tailEnd/>
          </a:ln>
          <a:effectLst/>
        </p:spPr>
        <p:txBody>
          <a:bodyPr lIns="90000" tIns="60876" rIns="90000" bIns="4500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US" b="1" dirty="0" smtClean="0">
                <a:solidFill>
                  <a:srgbClr val="000000"/>
                </a:solidFill>
                <a:ea typeface="msgothic" charset="0"/>
                <a:cs typeface="msgothic" charset="0"/>
              </a:rPr>
              <a:t>Nathan.Vonnahme@bannerhealth.com</a:t>
            </a:r>
            <a:endParaRPr lang="en-US" b="1" dirty="0">
              <a:solidFill>
                <a:srgbClr val="000000"/>
              </a:solidFill>
              <a:ea typeface="msgothic" charset="0"/>
              <a:cs typeface="msgothic"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Testing</a:t>
            </a:r>
          </a:p>
        </p:txBody>
      </p:sp>
      <p:sp>
        <p:nvSpPr>
          <p:cNvPr id="10249" name="Rectangle 9"/>
          <p:cNvSpPr>
            <a:spLocks noGrp="1" noChangeArrowheads="1"/>
          </p:cNvSpPr>
          <p:nvPr>
            <p:ph type="body" sz="half" idx="1"/>
          </p:nvPr>
        </p:nvSpPr>
        <p:spPr>
          <a:xfrm>
            <a:off x="504031" y="1763924"/>
            <a:ext cx="4079081" cy="3779838"/>
          </a:xfrm>
        </p:spPr>
        <p:txBody>
          <a:bodyPr/>
          <a:lstStyle/>
          <a:p>
            <a:pPr>
              <a:buFont typeface="Arial" pitchFamily="34" charset="0"/>
              <a:buChar char="•"/>
            </a:pPr>
            <a:r>
              <a:rPr lang="en-US" dirty="0" smtClean="0"/>
              <a:t>Ensures </a:t>
            </a:r>
            <a:r>
              <a:rPr lang="en-US" dirty="0"/>
              <a:t>essential function</a:t>
            </a:r>
          </a:p>
          <a:p>
            <a:pPr>
              <a:buFont typeface="Arial" pitchFamily="34" charset="0"/>
              <a:buChar char="•"/>
            </a:pPr>
            <a:r>
              <a:rPr lang="en-US" dirty="0" smtClean="0"/>
              <a:t>Catches defects</a:t>
            </a:r>
            <a:endParaRPr lang="en-US" dirty="0"/>
          </a:p>
        </p:txBody>
      </p:sp>
      <p:sp>
        <p:nvSpPr>
          <p:cNvPr id="10250" name="Rectangle 10"/>
          <p:cNvSpPr>
            <a:spLocks noGrp="1" noChangeArrowheads="1"/>
          </p:cNvSpPr>
          <p:nvPr>
            <p:ph type="body" sz="half" idx="2"/>
          </p:nvPr>
        </p:nvSpPr>
        <p:spPr/>
        <p:txBody>
          <a:bodyPr/>
          <a:lstStyle/>
          <a:p>
            <a:pPr>
              <a:lnSpc>
                <a:spcPct val="90000"/>
              </a:lnSpc>
            </a:pPr>
            <a:endParaRPr lang="en-US"/>
          </a:p>
        </p:txBody>
      </p:sp>
      <p:pic>
        <p:nvPicPr>
          <p:cNvPr id="10245" name="Picture 5"/>
          <p:cNvPicPr>
            <a:picLocks noChangeAspect="1" noChangeArrowheads="1"/>
          </p:cNvPicPr>
          <p:nvPr/>
        </p:nvPicPr>
        <p:blipFill>
          <a:blip r:embed="rId3" cstate="print"/>
          <a:srcRect/>
          <a:stretch>
            <a:fillRect/>
          </a:stretch>
        </p:blipFill>
        <p:spPr bwMode="auto">
          <a:xfrm>
            <a:off x="4845003" y="884237"/>
            <a:ext cx="5235622" cy="6698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dirty="0" smtClean="0"/>
              <a:t>Software Testing Types</a:t>
            </a:r>
            <a:endParaRPr lang="en-US" sz="4000" dirty="0"/>
          </a:p>
        </p:txBody>
      </p:sp>
      <p:sp>
        <p:nvSpPr>
          <p:cNvPr id="13315" name="Rectangle 3"/>
          <p:cNvSpPr>
            <a:spLocks noGrp="1" noChangeArrowheads="1"/>
          </p:cNvSpPr>
          <p:nvPr>
            <p:ph type="body" idx="1"/>
          </p:nvPr>
        </p:nvSpPr>
        <p:spPr/>
        <p:txBody>
          <a:bodyPr/>
          <a:lstStyle/>
          <a:p>
            <a:pPr marL="671962" indent="-671962">
              <a:buFontTx/>
              <a:buNone/>
            </a:pPr>
            <a:r>
              <a:rPr lang="en-US" dirty="0" smtClean="0"/>
              <a:t>(Names/categories</a:t>
            </a:r>
            <a:r>
              <a:rPr lang="en-US" baseline="0" dirty="0" smtClean="0"/>
              <a:t> vary)</a:t>
            </a:r>
          </a:p>
          <a:p>
            <a:pPr marL="671962" indent="-671962">
              <a:buFontTx/>
              <a:buAutoNum type="arabicPeriod"/>
            </a:pPr>
            <a:r>
              <a:rPr lang="en-US" dirty="0" smtClean="0"/>
              <a:t>Unit</a:t>
            </a:r>
          </a:p>
          <a:p>
            <a:pPr marL="671962" indent="-671962">
              <a:buFontTx/>
              <a:buAutoNum type="arabicPeriod"/>
            </a:pPr>
            <a:r>
              <a:rPr lang="en-US" dirty="0" smtClean="0"/>
              <a:t>Integration</a:t>
            </a:r>
          </a:p>
          <a:p>
            <a:pPr marL="671962" indent="-671962">
              <a:buFontTx/>
              <a:buAutoNum type="arabicPeriod"/>
            </a:pPr>
            <a:r>
              <a:rPr lang="en-US" dirty="0" smtClean="0"/>
              <a:t>User Acceptance</a:t>
            </a:r>
          </a:p>
        </p:txBody>
      </p:sp>
      <p:pic>
        <p:nvPicPr>
          <p:cNvPr id="13316" name="Picture 4"/>
          <p:cNvPicPr>
            <a:picLocks noChangeAspect="1" noChangeArrowheads="1"/>
          </p:cNvPicPr>
          <p:nvPr/>
        </p:nvPicPr>
        <p:blipFill>
          <a:blip r:embed="rId3" cstate="print"/>
          <a:srcRect/>
          <a:stretch>
            <a:fillRect/>
          </a:stretch>
        </p:blipFill>
        <p:spPr bwMode="auto">
          <a:xfrm>
            <a:off x="4583112" y="2484437"/>
            <a:ext cx="5124318" cy="3842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1.  Unit testing</a:t>
            </a:r>
          </a:p>
        </p:txBody>
      </p:sp>
      <p:sp>
        <p:nvSpPr>
          <p:cNvPr id="19459" name="Rectangle 3"/>
          <p:cNvSpPr>
            <a:spLocks noGrp="1" noChangeArrowheads="1"/>
          </p:cNvSpPr>
          <p:nvPr>
            <p:ph type="body" sz="half" idx="1"/>
          </p:nvPr>
        </p:nvSpPr>
        <p:spPr>
          <a:xfrm>
            <a:off x="504031" y="1763924"/>
            <a:ext cx="4452276" cy="3863834"/>
          </a:xfrm>
        </p:spPr>
        <p:txBody>
          <a:bodyPr/>
          <a:lstStyle/>
          <a:p>
            <a:pPr>
              <a:lnSpc>
                <a:spcPct val="90000"/>
              </a:lnSpc>
              <a:buFont typeface="Arial" pitchFamily="34" charset="0"/>
              <a:buChar char="•"/>
            </a:pPr>
            <a:r>
              <a:rPr lang="en-US" dirty="0" smtClean="0"/>
              <a:t>Does </a:t>
            </a:r>
            <a:r>
              <a:rPr lang="en-US" dirty="0"/>
              <a:t>each individual piece do what we </a:t>
            </a:r>
            <a:r>
              <a:rPr lang="en-US" dirty="0" smtClean="0"/>
              <a:t>expect?</a:t>
            </a:r>
            <a:endParaRPr lang="en-US" dirty="0"/>
          </a:p>
          <a:p>
            <a:pPr>
              <a:lnSpc>
                <a:spcPct val="90000"/>
              </a:lnSpc>
              <a:buFont typeface="Arial" pitchFamily="34" charset="0"/>
              <a:buChar char="•"/>
            </a:pPr>
            <a:r>
              <a:rPr lang="en-US" dirty="0" smtClean="0"/>
              <a:t>Yes </a:t>
            </a:r>
            <a:r>
              <a:rPr lang="en-US" dirty="0"/>
              <a:t>or no</a:t>
            </a:r>
            <a:r>
              <a:rPr lang="en-US" dirty="0" smtClean="0"/>
              <a:t>?</a:t>
            </a:r>
            <a:endParaRPr lang="en-US" i="1" dirty="0"/>
          </a:p>
        </p:txBody>
      </p:sp>
      <p:sp>
        <p:nvSpPr>
          <p:cNvPr id="19460" name="Rectangle 4"/>
          <p:cNvSpPr>
            <a:spLocks noGrp="1" noChangeArrowheads="1"/>
          </p:cNvSpPr>
          <p:nvPr>
            <p:ph type="body" sz="half" idx="2"/>
          </p:nvPr>
        </p:nvSpPr>
        <p:spPr/>
        <p:txBody>
          <a:bodyPr/>
          <a:lstStyle/>
          <a:p>
            <a:pPr>
              <a:lnSpc>
                <a:spcPct val="90000"/>
              </a:lnSpc>
            </a:pPr>
            <a:endParaRPr lang="en-US"/>
          </a:p>
        </p:txBody>
      </p:sp>
      <p:pic>
        <p:nvPicPr>
          <p:cNvPr id="19461" name="Picture 5"/>
          <p:cNvPicPr>
            <a:picLocks noChangeAspect="1" noChangeArrowheads="1"/>
          </p:cNvPicPr>
          <p:nvPr/>
        </p:nvPicPr>
        <p:blipFill>
          <a:blip r:embed="rId3" cstate="print"/>
          <a:srcRect/>
          <a:stretch>
            <a:fillRect/>
          </a:stretch>
        </p:blipFill>
        <p:spPr bwMode="auto">
          <a:xfrm>
            <a:off x="5208323" y="1763925"/>
            <a:ext cx="4368271" cy="3419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cstate="print"/>
          <a:srcRect/>
          <a:stretch>
            <a:fillRect/>
          </a:stretch>
        </p:blipFill>
        <p:spPr bwMode="auto">
          <a:xfrm>
            <a:off x="3070515" y="2560637"/>
            <a:ext cx="7010110" cy="4304474"/>
          </a:xfrm>
          <a:prstGeom prst="rect">
            <a:avLst/>
          </a:prstGeom>
          <a:noFill/>
          <a:ln w="9525">
            <a:noFill/>
            <a:miter lim="800000"/>
            <a:headEnd/>
            <a:tailEnd/>
          </a:ln>
          <a:effectLst/>
        </p:spPr>
      </p:pic>
      <p:sp>
        <p:nvSpPr>
          <p:cNvPr id="20482" name="Rectangle 2"/>
          <p:cNvSpPr>
            <a:spLocks noGrp="1" noChangeArrowheads="1"/>
          </p:cNvSpPr>
          <p:nvPr>
            <p:ph type="title"/>
          </p:nvPr>
        </p:nvSpPr>
        <p:spPr/>
        <p:txBody>
          <a:bodyPr/>
          <a:lstStyle/>
          <a:p>
            <a:r>
              <a:rPr lang="en-US" dirty="0"/>
              <a:t>2. Integration testing</a:t>
            </a:r>
          </a:p>
        </p:txBody>
      </p:sp>
      <p:sp>
        <p:nvSpPr>
          <p:cNvPr id="20483" name="Rectangle 3"/>
          <p:cNvSpPr>
            <a:spLocks noGrp="1" noChangeArrowheads="1"/>
          </p:cNvSpPr>
          <p:nvPr>
            <p:ph type="body" sz="half" idx="1"/>
          </p:nvPr>
        </p:nvSpPr>
        <p:spPr/>
        <p:txBody>
          <a:bodyPr/>
          <a:lstStyle/>
          <a:p>
            <a:pPr>
              <a:buFont typeface="Arial" pitchFamily="34" charset="0"/>
              <a:buChar char="•"/>
            </a:pPr>
            <a:r>
              <a:rPr lang="en-US" dirty="0" smtClean="0"/>
              <a:t>Do </a:t>
            </a:r>
            <a:r>
              <a:rPr lang="en-US" dirty="0"/>
              <a:t>the units work together?</a:t>
            </a:r>
          </a:p>
          <a:p>
            <a:pPr>
              <a:buFont typeface="Arial" pitchFamily="34" charset="0"/>
              <a:buChar char="•"/>
            </a:pPr>
            <a:r>
              <a:rPr lang="en-US" dirty="0" smtClean="0"/>
              <a:t>We </a:t>
            </a:r>
            <a:r>
              <a:rPr lang="en-US" dirty="0"/>
              <a:t>need a parallel universe!</a:t>
            </a:r>
          </a:p>
        </p:txBody>
      </p:sp>
      <p:sp>
        <p:nvSpPr>
          <p:cNvPr id="20485" name="Rectangle 5"/>
          <p:cNvSpPr>
            <a:spLocks noGrp="1" noChangeArrowheads="1"/>
          </p:cNvSpPr>
          <p:nvPr>
            <p:ph type="body" sz="half" idx="2"/>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p:cNvPicPr>
            <a:picLocks noGrp="1" noChangeAspect="1" noChangeArrowheads="1"/>
          </p:cNvPicPr>
          <p:nvPr>
            <p:ph type="body" sz="half" idx="2"/>
          </p:nvPr>
        </p:nvPicPr>
        <p:blipFill>
          <a:blip r:embed="rId3" cstate="print"/>
          <a:srcRect/>
          <a:stretch>
            <a:fillRect/>
          </a:stretch>
        </p:blipFill>
        <p:spPr>
          <a:xfrm>
            <a:off x="5480446" y="2789237"/>
            <a:ext cx="4284266" cy="3977580"/>
          </a:xfrm>
          <a:noFill/>
          <a:ln/>
        </p:spPr>
      </p:pic>
      <p:sp>
        <p:nvSpPr>
          <p:cNvPr id="21506" name="Rectangle 2"/>
          <p:cNvSpPr>
            <a:spLocks noGrp="1" noChangeArrowheads="1"/>
          </p:cNvSpPr>
          <p:nvPr>
            <p:ph type="title"/>
          </p:nvPr>
        </p:nvSpPr>
        <p:spPr/>
        <p:txBody>
          <a:bodyPr/>
          <a:lstStyle/>
          <a:p>
            <a:r>
              <a:rPr lang="en-US" dirty="0"/>
              <a:t>3. </a:t>
            </a:r>
            <a:r>
              <a:rPr lang="en-US" dirty="0" smtClean="0"/>
              <a:t>User</a:t>
            </a:r>
            <a:r>
              <a:rPr lang="en-US" baseline="0" dirty="0" smtClean="0"/>
              <a:t> </a:t>
            </a:r>
            <a:r>
              <a:rPr lang="en-US" dirty="0" smtClean="0"/>
              <a:t>Acceptance </a:t>
            </a:r>
            <a:r>
              <a:rPr lang="en-US" dirty="0"/>
              <a:t>testing</a:t>
            </a:r>
          </a:p>
        </p:txBody>
      </p:sp>
      <p:sp>
        <p:nvSpPr>
          <p:cNvPr id="21508" name="Rectangle 4"/>
          <p:cNvSpPr>
            <a:spLocks noGrp="1" noChangeArrowheads="1"/>
          </p:cNvSpPr>
          <p:nvPr>
            <p:ph type="body" sz="half" idx="1"/>
          </p:nvPr>
        </p:nvSpPr>
        <p:spPr>
          <a:xfrm>
            <a:off x="504030" y="1427939"/>
            <a:ext cx="5374481" cy="4115823"/>
          </a:xfrm>
        </p:spPr>
        <p:txBody>
          <a:bodyPr/>
          <a:lstStyle/>
          <a:p>
            <a:pPr>
              <a:lnSpc>
                <a:spcPct val="90000"/>
              </a:lnSpc>
              <a:buFont typeface="Arial" pitchFamily="34" charset="0"/>
              <a:buChar char="•"/>
            </a:pPr>
            <a:r>
              <a:rPr lang="en-US" sz="2600" dirty="0" smtClean="0"/>
              <a:t>AKA “Functional testing” or “Customer </a:t>
            </a:r>
            <a:r>
              <a:rPr lang="en-US" sz="2600" dirty="0"/>
              <a:t>testing</a:t>
            </a:r>
            <a:r>
              <a:rPr lang="en-US" sz="2600" dirty="0" smtClean="0"/>
              <a:t>”</a:t>
            </a:r>
            <a:endParaRPr lang="en-US" sz="2600" dirty="0"/>
          </a:p>
          <a:p>
            <a:pPr>
              <a:lnSpc>
                <a:spcPct val="90000"/>
              </a:lnSpc>
              <a:buFont typeface="Arial" pitchFamily="34" charset="0"/>
              <a:buChar char="•"/>
            </a:pPr>
            <a:r>
              <a:rPr lang="en-US" sz="2600" dirty="0" smtClean="0"/>
              <a:t>Does </a:t>
            </a:r>
            <a:r>
              <a:rPr lang="en-US" sz="2600" dirty="0"/>
              <a:t>it work for the actual user?</a:t>
            </a:r>
          </a:p>
          <a:p>
            <a:pPr>
              <a:lnSpc>
                <a:spcPct val="90000"/>
              </a:lnSpc>
              <a:buFont typeface="Arial" pitchFamily="34" charset="0"/>
              <a:buChar char="•"/>
            </a:pPr>
            <a:r>
              <a:rPr lang="en-US" sz="2600" dirty="0" smtClean="0"/>
              <a:t>Does </a:t>
            </a:r>
            <a:r>
              <a:rPr lang="en-US" sz="2600" dirty="0"/>
              <a:t>it do what we promised?</a:t>
            </a:r>
          </a:p>
          <a:p>
            <a:pPr>
              <a:lnSpc>
                <a:spcPct val="90000"/>
              </a:lnSpc>
              <a:buFont typeface="Arial" pitchFamily="34" charset="0"/>
              <a:buChar char="•"/>
            </a:pPr>
            <a:r>
              <a:rPr lang="en-US" sz="2600" dirty="0" smtClean="0"/>
              <a:t>“User </a:t>
            </a:r>
            <a:r>
              <a:rPr lang="en-US" sz="2600" dirty="0"/>
              <a:t>stories</a:t>
            </a:r>
            <a:r>
              <a:rPr lang="en-US" sz="2600" dirty="0" smtClean="0"/>
              <a:t>”</a:t>
            </a:r>
          </a:p>
          <a:p>
            <a:pPr lvl="1">
              <a:lnSpc>
                <a:spcPct val="90000"/>
              </a:lnSpc>
            </a:pPr>
            <a:r>
              <a:rPr lang="en-US" sz="2000" dirty="0" smtClean="0"/>
              <a:t>As a user closing the application, </a:t>
            </a:r>
          </a:p>
          <a:p>
            <a:pPr lvl="1">
              <a:lnSpc>
                <a:spcPct val="90000"/>
              </a:lnSpc>
            </a:pPr>
            <a:r>
              <a:rPr lang="en-US" sz="2000" dirty="0" smtClean="0"/>
              <a:t>I want to be prompted to save anything that has changed since the last save </a:t>
            </a:r>
          </a:p>
          <a:p>
            <a:pPr lvl="1">
              <a:lnSpc>
                <a:spcPct val="90000"/>
              </a:lnSpc>
            </a:pPr>
            <a:r>
              <a:rPr lang="en-US" sz="2000" dirty="0" smtClean="0"/>
              <a:t>so that I can preserve useful work and discard erroneous work. </a:t>
            </a:r>
            <a:endParaRPr lang="en-US" sz="2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Test Automation</a:t>
            </a:r>
            <a:endParaRPr lang="en-US" dirty="0"/>
          </a:p>
        </p:txBody>
      </p:sp>
      <p:sp>
        <p:nvSpPr>
          <p:cNvPr id="5123" name="AutoShape 3"/>
          <p:cNvSpPr>
            <a:spLocks noGrp="1" noChangeAspect="1" noChangeArrowheads="1"/>
          </p:cNvSpPr>
          <p:nvPr>
            <p:ph type="body" idx="1"/>
          </p:nvPr>
        </p:nvSpPr>
        <p:spPr/>
        <p:txBody>
          <a:bodyPr/>
          <a:lstStyle/>
          <a:p>
            <a:r>
              <a:rPr lang="en-US" dirty="0" smtClean="0"/>
              <a:t>The </a:t>
            </a:r>
            <a:r>
              <a:rPr lang="en-US" dirty="0"/>
              <a:t>robots will do our work for us!</a:t>
            </a:r>
          </a:p>
        </p:txBody>
      </p:sp>
      <p:pic>
        <p:nvPicPr>
          <p:cNvPr id="5133" name="Picture 13"/>
          <p:cNvPicPr>
            <a:picLocks noChangeAspect="1" noChangeArrowheads="1"/>
          </p:cNvPicPr>
          <p:nvPr/>
        </p:nvPicPr>
        <p:blipFill>
          <a:blip r:embed="rId3" cstate="print"/>
          <a:srcRect/>
          <a:stretch>
            <a:fillRect/>
          </a:stretch>
        </p:blipFill>
        <p:spPr bwMode="auto">
          <a:xfrm>
            <a:off x="4452275" y="2519892"/>
            <a:ext cx="5382099" cy="430794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Why automate?</a:t>
            </a:r>
          </a:p>
        </p:txBody>
      </p:sp>
      <p:pic>
        <p:nvPicPr>
          <p:cNvPr id="62468" name="Picture 4"/>
          <p:cNvPicPr>
            <a:picLocks noGrp="1" noChangeAspect="1" noChangeArrowheads="1"/>
          </p:cNvPicPr>
          <p:nvPr>
            <p:ph type="body" sz="half" idx="1"/>
          </p:nvPr>
        </p:nvPicPr>
        <p:blipFill>
          <a:blip r:embed="rId3" cstate="print"/>
          <a:srcRect/>
          <a:stretch>
            <a:fillRect/>
          </a:stretch>
        </p:blipFill>
        <p:spPr>
          <a:xfrm>
            <a:off x="392112" y="1874837"/>
            <a:ext cx="4053250" cy="3035934"/>
          </a:xfrm>
          <a:noFill/>
          <a:ln/>
        </p:spPr>
      </p:pic>
      <p:sp>
        <p:nvSpPr>
          <p:cNvPr id="62469" name="Rectangle 5"/>
          <p:cNvSpPr>
            <a:spLocks noGrp="1" noChangeArrowheads="1"/>
          </p:cNvSpPr>
          <p:nvPr>
            <p:ph type="body" sz="half" idx="2"/>
          </p:nvPr>
        </p:nvSpPr>
        <p:spPr/>
        <p:txBody>
          <a:bodyPr/>
          <a:lstStyle/>
          <a:p>
            <a:pPr>
              <a:buFont typeface="Arial" pitchFamily="34" charset="0"/>
              <a:buChar char="•"/>
            </a:pPr>
            <a:r>
              <a:rPr lang="en-US" dirty="0" smtClean="0"/>
              <a:t>Thorough</a:t>
            </a:r>
            <a:endParaRPr lang="en-US" dirty="0"/>
          </a:p>
          <a:p>
            <a:pPr>
              <a:buFont typeface="Arial" pitchFamily="34" charset="0"/>
              <a:buChar char="•"/>
            </a:pPr>
            <a:r>
              <a:rPr lang="en-US" dirty="0"/>
              <a:t>C</a:t>
            </a:r>
            <a:r>
              <a:rPr lang="en-US" dirty="0" smtClean="0"/>
              <a:t>onsistent</a:t>
            </a:r>
            <a:endParaRPr lang="en-US" dirty="0"/>
          </a:p>
          <a:p>
            <a:pPr>
              <a:buFont typeface="Arial" pitchFamily="34" charset="0"/>
              <a:buChar char="•"/>
            </a:pPr>
            <a:r>
              <a:rPr lang="en-US" dirty="0" smtClean="0"/>
              <a:t>Fast</a:t>
            </a:r>
            <a:endParaRPr lang="en-US" dirty="0"/>
          </a:p>
          <a:p>
            <a:pPr>
              <a:buFont typeface="Arial" pitchFamily="34" charset="0"/>
              <a:buChar char="•"/>
            </a:pPr>
            <a:r>
              <a:rPr lang="en-US" dirty="0"/>
              <a:t>M</a:t>
            </a:r>
            <a:r>
              <a:rPr lang="en-US" dirty="0" smtClean="0"/>
              <a:t>ore </a:t>
            </a:r>
            <a:r>
              <a:rPr lang="en-US" dirty="0"/>
              <a:t>likely to actually get run</a:t>
            </a:r>
          </a:p>
          <a:p>
            <a:pPr>
              <a:buFont typeface="Arial" pitchFamily="34" charset="0"/>
              <a:buChar char="•"/>
            </a:pPr>
            <a:r>
              <a:rPr lang="en-US" dirty="0"/>
              <a:t>R</a:t>
            </a:r>
            <a:r>
              <a:rPr lang="en-US" dirty="0" smtClean="0"/>
              <a:t>unning </a:t>
            </a:r>
            <a:r>
              <a:rPr lang="en-US" dirty="0"/>
              <a:t>scoreboard</a:t>
            </a:r>
          </a:p>
          <a:p>
            <a:pPr lvl="1">
              <a:buFont typeface="Arial" pitchFamily="34" charset="0"/>
              <a:buChar char="•"/>
            </a:pPr>
            <a:r>
              <a:rPr lang="en-US" dirty="0"/>
              <a:t>“us 43 them 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90000"/>
              </a:lnSpc>
            </a:pPr>
            <a:r>
              <a:rPr lang="en-US" sz="2600" dirty="0" smtClean="0"/>
              <a:t>TDD (~1999)</a:t>
            </a:r>
            <a:endParaRPr lang="en-US" dirty="0"/>
          </a:p>
        </p:txBody>
      </p:sp>
      <p:sp>
        <p:nvSpPr>
          <p:cNvPr id="3" name="Content Placeholder 2"/>
          <p:cNvSpPr>
            <a:spLocks noGrp="1"/>
          </p:cNvSpPr>
          <p:nvPr>
            <p:ph idx="1"/>
          </p:nvPr>
        </p:nvSpPr>
        <p:spPr/>
        <p:txBody>
          <a:bodyPr/>
          <a:lstStyle/>
          <a:p>
            <a:r>
              <a:rPr lang="en-US" dirty="0" smtClean="0"/>
              <a:t>Testing is such</a:t>
            </a:r>
            <a:r>
              <a:rPr lang="en-US" baseline="0" dirty="0" smtClean="0"/>
              <a:t> a good idea, let’s do it</a:t>
            </a:r>
          </a:p>
          <a:p>
            <a:pPr lvl="1">
              <a:buFont typeface="Arial" pitchFamily="34" charset="0"/>
              <a:buChar char="•"/>
            </a:pPr>
            <a:r>
              <a:rPr lang="en-US" dirty="0" smtClean="0"/>
              <a:t>Early (test first, then implement)</a:t>
            </a:r>
          </a:p>
          <a:p>
            <a:pPr lvl="1">
              <a:buFont typeface="Arial" pitchFamily="34" charset="0"/>
              <a:buChar char="•"/>
            </a:pPr>
            <a:r>
              <a:rPr lang="en-US" dirty="0" smtClean="0"/>
              <a:t>Always</a:t>
            </a:r>
            <a:r>
              <a:rPr lang="en-US" baseline="0" dirty="0" smtClean="0"/>
              <a:t> (test automation)</a:t>
            </a:r>
            <a:endParaRPr lang="en-US" dirty="0" smtClean="0"/>
          </a:p>
          <a:p>
            <a:pPr lvl="1">
              <a:buFont typeface="Arial" pitchFamily="34" charset="0"/>
              <a:buChar char="•"/>
            </a:pPr>
            <a:r>
              <a:rPr lang="en-US" dirty="0" smtClean="0"/>
              <a:t>Often (continuous</a:t>
            </a:r>
            <a:r>
              <a:rPr lang="en-US" baseline="0" dirty="0" smtClean="0"/>
              <a:t> integration)</a:t>
            </a:r>
            <a:endParaRPr lang="en-US" dirty="0"/>
          </a:p>
        </p:txBody>
      </p:sp>
      <p:sp>
        <p:nvSpPr>
          <p:cNvPr id="5" name="Date Placeholder 4"/>
          <p:cNvSpPr>
            <a:spLocks noGrp="1"/>
          </p:cNvSpPr>
          <p:nvPr>
            <p:ph type="dt" idx="10"/>
          </p:nvPr>
        </p:nvSpPr>
        <p:spPr/>
        <p:txBody>
          <a:bodyPr/>
          <a:lstStyle/>
          <a:p>
            <a:r>
              <a:rPr lang="en-US" smtClean="0"/>
              <a:t>2011</a:t>
            </a:r>
            <a:endParaRPr lang="en-US"/>
          </a:p>
        </p:txBody>
      </p:sp>
      <p:pic>
        <p:nvPicPr>
          <p:cNvPr id="51202" name="Picture 2" descr="http://slowindown.files.wordpress.com/2011/05/early-bird.jpg"/>
          <p:cNvPicPr>
            <a:picLocks noChangeAspect="1" noChangeArrowheads="1"/>
          </p:cNvPicPr>
          <p:nvPr/>
        </p:nvPicPr>
        <p:blipFill>
          <a:blip r:embed="rId3" cstate="print"/>
          <a:srcRect/>
          <a:stretch>
            <a:fillRect/>
          </a:stretch>
        </p:blipFill>
        <p:spPr bwMode="auto">
          <a:xfrm>
            <a:off x="4202112" y="3856037"/>
            <a:ext cx="5630186" cy="30003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Continuous</a:t>
            </a:r>
            <a:r>
              <a:rPr lang="en-US" baseline="0" dirty="0" smtClean="0"/>
              <a:t> Integration</a:t>
            </a:r>
            <a:endParaRPr lang="en-US" dirty="0"/>
          </a:p>
        </p:txBody>
      </p:sp>
      <p:sp>
        <p:nvSpPr>
          <p:cNvPr id="7" name="Content Placeholder 6"/>
          <p:cNvSpPr>
            <a:spLocks noGrp="1"/>
          </p:cNvSpPr>
          <p:nvPr>
            <p:ph sz="half" idx="1"/>
          </p:nvPr>
        </p:nvSpPr>
        <p:spPr/>
        <p:txBody>
          <a:bodyPr/>
          <a:lstStyle/>
          <a:p>
            <a:r>
              <a:rPr lang="en-US" dirty="0" smtClean="0"/>
              <a:t>Run the test suite whenever source code changes!</a:t>
            </a:r>
          </a:p>
          <a:p>
            <a:endParaRPr lang="en-US" dirty="0" smtClean="0"/>
          </a:p>
          <a:p>
            <a:r>
              <a:rPr lang="en-US" dirty="0" smtClean="0"/>
              <a:t> </a:t>
            </a:r>
            <a:endParaRPr lang="en-US" dirty="0"/>
          </a:p>
        </p:txBody>
      </p:sp>
      <p:sp>
        <p:nvSpPr>
          <p:cNvPr id="8" name="Content Placeholder 7"/>
          <p:cNvSpPr>
            <a:spLocks noGrp="1"/>
          </p:cNvSpPr>
          <p:nvPr>
            <p:ph sz="half" idx="2"/>
          </p:nvPr>
        </p:nvSpPr>
        <p:spPr/>
        <p:txBody>
          <a:bodyPr/>
          <a:lstStyle/>
          <a:p>
            <a:endParaRPr lang="en-US" dirty="0" smtClean="0"/>
          </a:p>
          <a:p>
            <a:endParaRPr lang="en-US" dirty="0" smtClean="0"/>
          </a:p>
          <a:p>
            <a:endParaRPr lang="en-US" dirty="0" smtClean="0"/>
          </a:p>
          <a:p>
            <a:endParaRPr lang="en-US" dirty="0" smtClean="0"/>
          </a:p>
          <a:p>
            <a:r>
              <a:rPr lang="en-US" dirty="0" smtClean="0"/>
              <a:t>Alarm if any tests fail!</a:t>
            </a:r>
          </a:p>
        </p:txBody>
      </p:sp>
      <p:sp>
        <p:nvSpPr>
          <p:cNvPr id="5" name="Date Placeholder 4"/>
          <p:cNvSpPr>
            <a:spLocks noGrp="1"/>
          </p:cNvSpPr>
          <p:nvPr>
            <p:ph type="dt" idx="10"/>
          </p:nvPr>
        </p:nvSpPr>
        <p:spPr/>
        <p:txBody>
          <a:bodyPr/>
          <a:lstStyle/>
          <a:p>
            <a:r>
              <a:rPr lang="en-US" smtClean="0"/>
              <a:t>2011</a:t>
            </a:r>
            <a:endParaRPr lang="en-US"/>
          </a:p>
        </p:txBody>
      </p:sp>
      <p:pic>
        <p:nvPicPr>
          <p:cNvPr id="47108" name="Picture 4" descr="http://blog.drillspot.com/wp-content/uploads/2009/12/Lava-Lamp.jpg"/>
          <p:cNvPicPr>
            <a:picLocks noChangeAspect="1" noChangeArrowheads="1"/>
          </p:cNvPicPr>
          <p:nvPr/>
        </p:nvPicPr>
        <p:blipFill>
          <a:blip r:embed="rId3" cstate="print"/>
          <a:srcRect/>
          <a:stretch>
            <a:fillRect/>
          </a:stretch>
        </p:blipFill>
        <p:spPr bwMode="auto">
          <a:xfrm>
            <a:off x="6003925" y="884237"/>
            <a:ext cx="4076700" cy="2723236"/>
          </a:xfrm>
          <a:prstGeom prst="rect">
            <a:avLst/>
          </a:prstGeom>
          <a:noFill/>
        </p:spPr>
      </p:pic>
      <p:pic>
        <p:nvPicPr>
          <p:cNvPr id="47110" name="Picture 6" descr="http://carphotos.cardomain.com/ride_images/2/3668/1021/21668010007_large.jpg"/>
          <p:cNvPicPr>
            <a:picLocks noChangeAspect="1" noChangeArrowheads="1"/>
          </p:cNvPicPr>
          <p:nvPr/>
        </p:nvPicPr>
        <p:blipFill>
          <a:blip r:embed="rId4" cstate="print"/>
          <a:srcRect/>
          <a:stretch>
            <a:fillRect/>
          </a:stretch>
        </p:blipFill>
        <p:spPr bwMode="auto">
          <a:xfrm>
            <a:off x="0" y="3475037"/>
            <a:ext cx="4788682" cy="3181351"/>
          </a:xfrm>
          <a:prstGeom prst="rect">
            <a:avLst/>
          </a:prstGeom>
          <a:noFill/>
        </p:spPr>
      </p:pic>
      <p:pic>
        <p:nvPicPr>
          <p:cNvPr id="47112" name="Picture 8" descr="http://www.productdose.com/images/custom/easter/nabaztag.jpg"/>
          <p:cNvPicPr>
            <a:picLocks noChangeAspect="1" noChangeArrowheads="1"/>
          </p:cNvPicPr>
          <p:nvPr/>
        </p:nvPicPr>
        <p:blipFill>
          <a:blip r:embed="rId5" cstate="print"/>
          <a:srcRect/>
          <a:stretch>
            <a:fillRect/>
          </a:stretch>
        </p:blipFill>
        <p:spPr bwMode="auto">
          <a:xfrm>
            <a:off x="5192712" y="4922837"/>
            <a:ext cx="2057400" cy="2057400"/>
          </a:xfrm>
          <a:prstGeom prst="rect">
            <a:avLst/>
          </a:prstGeom>
          <a:noFill/>
        </p:spPr>
      </p:pic>
      <p:pic>
        <p:nvPicPr>
          <p:cNvPr id="47114" name="Picture 10" descr="http://www.instructables.com/image/FBIU7EKFJPYEPM3/Hack-your-usb-missile-launcher-into-an-Auto-aimin.jpg"/>
          <p:cNvPicPr>
            <a:picLocks noChangeAspect="1" noChangeArrowheads="1"/>
          </p:cNvPicPr>
          <p:nvPr/>
        </p:nvPicPr>
        <p:blipFill>
          <a:blip r:embed="rId6" cstate="print"/>
          <a:srcRect/>
          <a:stretch>
            <a:fillRect/>
          </a:stretch>
        </p:blipFill>
        <p:spPr bwMode="auto">
          <a:xfrm>
            <a:off x="7554912" y="4846637"/>
            <a:ext cx="1672124" cy="20859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90000"/>
              </a:lnSpc>
            </a:pPr>
            <a:r>
              <a:rPr lang="en-US" sz="2600" dirty="0" smtClean="0"/>
              <a:t>Behavior-driven development (~2003)</a:t>
            </a:r>
            <a:endParaRPr lang="en-US" dirty="0"/>
          </a:p>
        </p:txBody>
      </p:sp>
      <p:sp>
        <p:nvSpPr>
          <p:cNvPr id="3" name="Content Placeholder 2"/>
          <p:cNvSpPr>
            <a:spLocks noGrp="1"/>
          </p:cNvSpPr>
          <p:nvPr>
            <p:ph sz="half" idx="1"/>
          </p:nvPr>
        </p:nvSpPr>
        <p:spPr/>
        <p:txBody>
          <a:bodyPr/>
          <a:lstStyle/>
          <a:p>
            <a:r>
              <a:rPr lang="en-US" dirty="0" smtClean="0"/>
              <a:t>BDD builds</a:t>
            </a:r>
            <a:r>
              <a:rPr lang="en-US" baseline="0" dirty="0" smtClean="0"/>
              <a:t> on TDD but especially emphasizes acceptance testing, and begins by writing </a:t>
            </a:r>
            <a:r>
              <a:rPr lang="en-US" i="1" dirty="0" smtClean="0"/>
              <a:t>user stories</a:t>
            </a:r>
            <a:r>
              <a:rPr lang="en-US" dirty="0" smtClean="0"/>
              <a:t>, not unit</a:t>
            </a:r>
            <a:r>
              <a:rPr lang="en-US" baseline="0" dirty="0" smtClean="0"/>
              <a:t> tests</a:t>
            </a:r>
            <a:r>
              <a:rPr lang="en-US" dirty="0" smtClean="0"/>
              <a:t>.</a:t>
            </a:r>
          </a:p>
        </p:txBody>
      </p:sp>
      <p:sp>
        <p:nvSpPr>
          <p:cNvPr id="5" name="Date Placeholder 4"/>
          <p:cNvSpPr>
            <a:spLocks noGrp="1"/>
          </p:cNvSpPr>
          <p:nvPr>
            <p:ph type="dt" idx="10"/>
          </p:nvPr>
        </p:nvSpPr>
        <p:spPr/>
        <p:txBody>
          <a:bodyPr/>
          <a:lstStyle/>
          <a:p>
            <a:r>
              <a:rPr lang="en-US" smtClean="0"/>
              <a:t>2011</a:t>
            </a:r>
            <a:endParaRPr lang="en-US"/>
          </a:p>
        </p:txBody>
      </p:sp>
      <p:pic>
        <p:nvPicPr>
          <p:cNvPr id="14338" name="Picture 2"/>
          <p:cNvPicPr>
            <a:picLocks noGrp="1" noChangeAspect="1" noChangeArrowheads="1"/>
          </p:cNvPicPr>
          <p:nvPr>
            <p:ph sz="half" idx="2"/>
          </p:nvPr>
        </p:nvPicPr>
        <p:blipFill>
          <a:blip r:embed="rId3" cstate="print"/>
          <a:srcRect/>
          <a:stretch>
            <a:fillRect/>
          </a:stretch>
        </p:blipFill>
        <p:spPr bwMode="auto">
          <a:xfrm>
            <a:off x="5102225" y="2437716"/>
            <a:ext cx="4459288" cy="3201769"/>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a:t>2011</a:t>
            </a:r>
          </a:p>
        </p:txBody>
      </p:sp>
      <p:sp>
        <p:nvSpPr>
          <p:cNvPr id="5" name="Slide Number Placeholder 4"/>
          <p:cNvSpPr>
            <a:spLocks noGrp="1"/>
          </p:cNvSpPr>
          <p:nvPr>
            <p:ph type="sldNum" idx="11"/>
          </p:nvPr>
        </p:nvSpPr>
        <p:spPr/>
        <p:txBody>
          <a:bodyPr/>
          <a:lstStyle/>
          <a:p>
            <a:fld id="{5B03A7B9-AF37-4956-8159-4C45AF587679}" type="slidenum">
              <a:rPr lang="en-US"/>
              <a:pPr/>
              <a:t>2</a:t>
            </a:fld>
            <a:endParaRPr lang="en-US"/>
          </a:p>
        </p:txBody>
      </p:sp>
      <p:sp>
        <p:nvSpPr>
          <p:cNvPr id="7169" name="Rectangle 1"/>
          <p:cNvSpPr>
            <a:spLocks noGrp="1" noChangeArrowheads="1"/>
          </p:cNvSpPr>
          <p:nvPr>
            <p:ph type="title" idx="4294967295"/>
          </p:nvPr>
        </p:nvSpPr>
        <p:spPr>
          <a:xfrm>
            <a:off x="254000" y="177800"/>
            <a:ext cx="7348538" cy="593725"/>
          </a:xfrm>
          <a:ln/>
        </p:spPr>
        <p:txBody>
          <a:bodyPr tIns="28224"/>
          <a:lstStyle/>
          <a:p>
            <a:pPr>
              <a:tabLst>
                <a:tab pos="723900" algn="l"/>
                <a:tab pos="1447800" algn="l"/>
                <a:tab pos="2171700" algn="l"/>
                <a:tab pos="2895600" algn="l"/>
                <a:tab pos="3619500" algn="l"/>
                <a:tab pos="4343400" algn="l"/>
                <a:tab pos="5067300" algn="l"/>
                <a:tab pos="5791200" algn="l"/>
                <a:tab pos="6515100" algn="l"/>
                <a:tab pos="7239000" algn="l"/>
              </a:tabLst>
            </a:pPr>
            <a:r>
              <a:rPr lang="en-US" dirty="0" smtClean="0"/>
              <a:t>Intro</a:t>
            </a:r>
            <a:endParaRPr lang="en-US" dirty="0"/>
          </a:p>
        </p:txBody>
      </p:sp>
      <p:sp>
        <p:nvSpPr>
          <p:cNvPr id="7170" name="Rectangle 2"/>
          <p:cNvSpPr>
            <a:spLocks noGrp="1" noChangeArrowheads="1"/>
          </p:cNvSpPr>
          <p:nvPr>
            <p:ph type="body" idx="4294967295"/>
          </p:nvPr>
        </p:nvSpPr>
        <p:spPr>
          <a:xfrm>
            <a:off x="492125" y="1544638"/>
            <a:ext cx="6102350" cy="4989512"/>
          </a:xfrm>
          <a:ln/>
        </p:spPr>
        <p:txBody>
          <a:bodyPr/>
          <a:lstStyle/>
          <a:p>
            <a:pPr marL="679450" indent="-571500">
              <a:buSzPct val="104000"/>
              <a:buFont typeface="Arial" pitchFamily="34" charset="0"/>
              <a:buChar char="•"/>
              <a:tabLst>
                <a:tab pos="723900" algn="l"/>
                <a:tab pos="1447800" algn="l"/>
                <a:tab pos="2171700" algn="l"/>
                <a:tab pos="2895600" algn="l"/>
                <a:tab pos="3619500" algn="l"/>
                <a:tab pos="4343400" algn="l"/>
                <a:tab pos="5067300" algn="l"/>
                <a:tab pos="5791200" algn="l"/>
              </a:tabLst>
            </a:pPr>
            <a:r>
              <a:rPr lang="en-US" dirty="0" smtClean="0"/>
              <a:t>9 years of hospital</a:t>
            </a:r>
            <a:r>
              <a:rPr lang="en-US" baseline="0" dirty="0" smtClean="0"/>
              <a:t> IT</a:t>
            </a:r>
          </a:p>
          <a:p>
            <a:pPr marL="679450" indent="-571500">
              <a:buSzPct val="104000"/>
              <a:buFont typeface="Arial" pitchFamily="34" charset="0"/>
              <a:buChar char="•"/>
              <a:tabLst>
                <a:tab pos="723900" algn="l"/>
                <a:tab pos="1447800" algn="l"/>
                <a:tab pos="2171700" algn="l"/>
                <a:tab pos="2895600" algn="l"/>
                <a:tab pos="3619500" algn="l"/>
                <a:tab pos="4343400" algn="l"/>
                <a:tab pos="5067300" algn="l"/>
                <a:tab pos="5791200" algn="l"/>
              </a:tabLst>
            </a:pPr>
            <a:r>
              <a:rPr lang="en-US" baseline="0" dirty="0" smtClean="0"/>
              <a:t>Developer -&gt; </a:t>
            </a:r>
            <a:r>
              <a:rPr lang="en-US" baseline="0" dirty="0" err="1" smtClean="0"/>
              <a:t>sysadmin</a:t>
            </a:r>
            <a:endParaRPr lang="en-US" baseline="0" dirty="0" smtClean="0"/>
          </a:p>
          <a:p>
            <a:pPr marL="679450" indent="-571500">
              <a:buSzPct val="104000"/>
              <a:buFont typeface="Arial" pitchFamily="34" charset="0"/>
              <a:buChar char="•"/>
              <a:tabLst>
                <a:tab pos="723900" algn="l"/>
                <a:tab pos="1447800" algn="l"/>
                <a:tab pos="2171700" algn="l"/>
                <a:tab pos="2895600" algn="l"/>
                <a:tab pos="3619500" algn="l"/>
                <a:tab pos="4343400" algn="l"/>
                <a:tab pos="5067300" algn="l"/>
                <a:tab pos="5791200" algn="l"/>
              </a:tabLst>
            </a:pPr>
            <a:r>
              <a:rPr lang="en-US" baseline="0" dirty="0" err="1" smtClean="0"/>
              <a:t>Sysadmin</a:t>
            </a:r>
            <a:r>
              <a:rPr lang="en-US" baseline="0" dirty="0" smtClean="0"/>
              <a:t> -&gt; developer</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II. Monitoring and TDD</a:t>
            </a:r>
            <a:endParaRPr lang="en-US" dirty="0"/>
          </a:p>
        </p:txBody>
      </p:sp>
      <p:sp>
        <p:nvSpPr>
          <p:cNvPr id="8" name="Text Placeholder 7"/>
          <p:cNvSpPr>
            <a:spLocks noGrp="1"/>
          </p:cNvSpPr>
          <p:nvPr>
            <p:ph type="body" idx="1"/>
          </p:nvPr>
        </p:nvSpPr>
        <p:spPr/>
        <p:txBody>
          <a:bodyPr/>
          <a:lstStyle/>
          <a:p>
            <a:endParaRPr lang="en-US"/>
          </a:p>
        </p:txBody>
      </p:sp>
      <p:sp>
        <p:nvSpPr>
          <p:cNvPr id="3" name="Date Placeholder 3"/>
          <p:cNvSpPr>
            <a:spLocks noGrp="1"/>
          </p:cNvSpPr>
          <p:nvPr>
            <p:ph type="dt" idx="4294967295"/>
          </p:nvPr>
        </p:nvSpPr>
        <p:spPr>
          <a:xfrm>
            <a:off x="0" y="7186613"/>
            <a:ext cx="2205038" cy="242887"/>
          </a:xfrm>
          <a:prstGeom prst="rect">
            <a:avLst/>
          </a:prstGeom>
        </p:spPr>
        <p:txBody>
          <a:bodyPr/>
          <a:lstStyle/>
          <a:p>
            <a:r>
              <a:rPr lang="en-US"/>
              <a:t>2011</a:t>
            </a:r>
          </a:p>
        </p:txBody>
      </p:sp>
      <p:sp>
        <p:nvSpPr>
          <p:cNvPr id="4" name="Footer Placeholder 4"/>
          <p:cNvSpPr>
            <a:spLocks noGrp="1"/>
          </p:cNvSpPr>
          <p:nvPr>
            <p:ph type="ftr" idx="4294967295"/>
          </p:nvPr>
        </p:nvSpPr>
        <p:spPr>
          <a:xfrm>
            <a:off x="7727950" y="7186613"/>
            <a:ext cx="2352675" cy="242887"/>
          </a:xfrm>
          <a:prstGeom prst="rect">
            <a:avLst/>
          </a:prstGeom>
        </p:spPr>
        <p:txBody>
          <a:bodyPr/>
          <a:lstStyle/>
          <a:p>
            <a:r>
              <a:rPr lang="en-US"/>
              <a:t>Nagios World Conference</a:t>
            </a:r>
          </a:p>
        </p:txBody>
      </p:sp>
      <p:sp>
        <p:nvSpPr>
          <p:cNvPr id="5" name="Slide Number Placeholder 5"/>
          <p:cNvSpPr>
            <a:spLocks noGrp="1"/>
          </p:cNvSpPr>
          <p:nvPr>
            <p:ph type="sldNum" idx="4294967295"/>
          </p:nvPr>
        </p:nvSpPr>
        <p:spPr>
          <a:xfrm>
            <a:off x="0" y="8151813"/>
            <a:ext cx="2346325" cy="519112"/>
          </a:xfrm>
          <a:prstGeom prst="rect">
            <a:avLst/>
          </a:prstGeom>
        </p:spPr>
        <p:txBody>
          <a:bodyPr/>
          <a:lstStyle/>
          <a:p>
            <a:fld id="{31A7FB4F-CB2D-4E50-AF8C-348B6FB43D56}" type="slidenum">
              <a:rPr lang="en-US"/>
              <a:pPr/>
              <a:t>20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as TDD</a:t>
            </a:r>
            <a:endParaRPr lang="en-US" dirty="0"/>
          </a:p>
        </p:txBody>
      </p:sp>
      <p:sp>
        <p:nvSpPr>
          <p:cNvPr id="3" name="Content Placeholder 2"/>
          <p:cNvSpPr>
            <a:spLocks noGrp="1"/>
          </p:cNvSpPr>
          <p:nvPr>
            <p:ph idx="1"/>
          </p:nvPr>
        </p:nvSpPr>
        <p:spPr/>
        <p:txBody>
          <a:bodyPr/>
          <a:lstStyle/>
          <a:p>
            <a:pPr lvl="0"/>
            <a:r>
              <a:rPr lang="en-US" dirty="0" smtClean="0"/>
              <a:t>At the highest level, monitoring </a:t>
            </a:r>
            <a:r>
              <a:rPr lang="en-US" i="1" dirty="0" smtClean="0"/>
              <a:t>is</a:t>
            </a:r>
            <a:r>
              <a:rPr lang="en-US" baseline="0" dirty="0" smtClean="0"/>
              <a:t> QA.</a:t>
            </a:r>
            <a:endParaRPr lang="en-US" dirty="0" smtClean="0"/>
          </a:p>
        </p:txBody>
      </p:sp>
      <p:sp>
        <p:nvSpPr>
          <p:cNvPr id="4" name="Date Placeholder 3"/>
          <p:cNvSpPr>
            <a:spLocks noGrp="1"/>
          </p:cNvSpPr>
          <p:nvPr>
            <p:ph type="dt" idx="10"/>
          </p:nvPr>
        </p:nvSpPr>
        <p:spPr/>
        <p:txBody>
          <a:bodyPr/>
          <a:lstStyle/>
          <a:p>
            <a:r>
              <a:rPr lang="en-US" smtClean="0"/>
              <a:t>2011</a:t>
            </a:r>
            <a:endParaRPr lang="en-US"/>
          </a:p>
        </p:txBody>
      </p:sp>
      <p:pic>
        <p:nvPicPr>
          <p:cNvPr id="80898" name="Picture 2" descr="Devotion to Duty"/>
          <p:cNvPicPr>
            <a:picLocks noChangeAspect="1" noChangeArrowheads="1"/>
          </p:cNvPicPr>
          <p:nvPr/>
        </p:nvPicPr>
        <p:blipFill>
          <a:blip r:embed="rId3" cstate="print"/>
          <a:srcRect/>
          <a:stretch>
            <a:fillRect/>
          </a:stretch>
        </p:blipFill>
        <p:spPr bwMode="auto">
          <a:xfrm>
            <a:off x="239712" y="2255837"/>
            <a:ext cx="9644386" cy="3733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vagabondjourney.com/travelogue/wp-content/uploads/1494-rosetta-stone.jpeg"/>
          <p:cNvPicPr>
            <a:picLocks noChangeAspect="1" noChangeArrowheads="1"/>
          </p:cNvPicPr>
          <p:nvPr/>
        </p:nvPicPr>
        <p:blipFill>
          <a:blip r:embed="rId3" cstate="print"/>
          <a:srcRect/>
          <a:stretch>
            <a:fillRect/>
          </a:stretch>
        </p:blipFill>
        <p:spPr bwMode="auto">
          <a:xfrm>
            <a:off x="5802312" y="1949001"/>
            <a:ext cx="3888915" cy="4985197"/>
          </a:xfrm>
          <a:prstGeom prst="rect">
            <a:avLst/>
          </a:prstGeom>
          <a:noFill/>
        </p:spPr>
      </p:pic>
      <p:sp>
        <p:nvSpPr>
          <p:cNvPr id="2" name="Title 1"/>
          <p:cNvSpPr>
            <a:spLocks noGrp="1"/>
          </p:cNvSpPr>
          <p:nvPr>
            <p:ph type="title"/>
          </p:nvPr>
        </p:nvSpPr>
        <p:spPr/>
        <p:txBody>
          <a:bodyPr/>
          <a:lstStyle/>
          <a:p>
            <a:pPr lvl="0" rtl="0" fontAlgn="base" hangingPunct="0"/>
            <a:r>
              <a:rPr lang="en-US" dirty="0" smtClean="0"/>
              <a:t>Translation needed</a:t>
            </a:r>
            <a:endParaRPr lang="en-US" dirty="0"/>
          </a:p>
        </p:txBody>
      </p:sp>
      <p:sp>
        <p:nvSpPr>
          <p:cNvPr id="3" name="Content Placeholder 2"/>
          <p:cNvSpPr>
            <a:spLocks noGrp="1"/>
          </p:cNvSpPr>
          <p:nvPr>
            <p:ph idx="1"/>
          </p:nvPr>
        </p:nvSpPr>
        <p:spPr/>
        <p:txBody>
          <a:bodyPr/>
          <a:lstStyle/>
          <a:p>
            <a:pPr rtl="0" fontAlgn="base" hangingPunct="0"/>
            <a:r>
              <a:rPr lang="en-US" sz="3200" dirty="0" smtClean="0">
                <a:solidFill>
                  <a:srgbClr val="000000"/>
                </a:solidFill>
                <a:latin typeface="+mn-lt"/>
                <a:ea typeface="+mn-ea"/>
                <a:cs typeface="+mn-cs"/>
              </a:rPr>
              <a:t>How do these types of testing </a:t>
            </a:r>
            <a:br>
              <a:rPr lang="en-US" sz="3200" dirty="0" smtClean="0">
                <a:solidFill>
                  <a:srgbClr val="000000"/>
                </a:solidFill>
                <a:latin typeface="+mn-lt"/>
                <a:ea typeface="+mn-ea"/>
                <a:cs typeface="+mn-cs"/>
              </a:rPr>
            </a:br>
            <a:r>
              <a:rPr lang="en-US" sz="3200" dirty="0" smtClean="0">
                <a:solidFill>
                  <a:srgbClr val="000000"/>
                </a:solidFill>
                <a:latin typeface="+mn-lt"/>
                <a:ea typeface="+mn-ea"/>
                <a:cs typeface="+mn-cs"/>
              </a:rPr>
              <a:t>translate for the </a:t>
            </a:r>
            <a:r>
              <a:rPr lang="en-US" sz="3200" dirty="0" err="1" smtClean="0">
                <a:solidFill>
                  <a:srgbClr val="000000"/>
                </a:solidFill>
                <a:latin typeface="+mn-lt"/>
                <a:ea typeface="+mn-ea"/>
                <a:cs typeface="+mn-cs"/>
              </a:rPr>
              <a:t>sysadmin</a:t>
            </a:r>
            <a:r>
              <a:rPr lang="en-US" sz="3200" dirty="0" smtClean="0">
                <a:solidFill>
                  <a:srgbClr val="000000"/>
                </a:solidFill>
                <a:latin typeface="+mn-lt"/>
                <a:ea typeface="+mn-ea"/>
                <a:cs typeface="+mn-cs"/>
              </a:rPr>
              <a:t>?</a:t>
            </a:r>
          </a:p>
          <a:p>
            <a:pPr rtl="0" fontAlgn="base" hangingPunct="0">
              <a:buFont typeface="Arial" pitchFamily="34" charset="0"/>
              <a:buChar char="•"/>
            </a:pPr>
            <a:r>
              <a:rPr lang="en-US" sz="3200" dirty="0" smtClean="0">
                <a:solidFill>
                  <a:srgbClr val="000000"/>
                </a:solidFill>
                <a:latin typeface="+mn-lt"/>
                <a:ea typeface="+mn-ea"/>
                <a:cs typeface="+mn-cs"/>
              </a:rPr>
              <a:t>Unit</a:t>
            </a:r>
            <a:endParaRPr lang="en-US" sz="3200" dirty="0" smtClean="0"/>
          </a:p>
          <a:p>
            <a:pPr rtl="0" fontAlgn="base" hangingPunct="0">
              <a:buFont typeface="Arial" pitchFamily="34" charset="0"/>
              <a:buChar char="•"/>
            </a:pPr>
            <a:r>
              <a:rPr lang="en-US" sz="3200" dirty="0" smtClean="0">
                <a:solidFill>
                  <a:srgbClr val="000000"/>
                </a:solidFill>
                <a:latin typeface="+mn-lt"/>
                <a:ea typeface="+mn-ea"/>
                <a:cs typeface="+mn-cs"/>
              </a:rPr>
              <a:t>Integration</a:t>
            </a:r>
            <a:endParaRPr lang="en-US" dirty="0" smtClean="0"/>
          </a:p>
          <a:p>
            <a:pPr rtl="0" fontAlgn="base" hangingPunct="0">
              <a:buFont typeface="Arial" pitchFamily="34" charset="0"/>
              <a:buChar char="•"/>
            </a:pPr>
            <a:r>
              <a:rPr lang="en-US" sz="3200" dirty="0" smtClean="0">
                <a:solidFill>
                  <a:srgbClr val="000000"/>
                </a:solidFill>
                <a:latin typeface="+mn-lt"/>
                <a:ea typeface="+mn-ea"/>
                <a:cs typeface="+mn-cs"/>
              </a:rPr>
              <a:t>Acceptance</a:t>
            </a: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a:t>
            </a:r>
            <a:endParaRPr lang="en-US" dirty="0"/>
          </a:p>
        </p:txBody>
      </p:sp>
      <p:sp>
        <p:nvSpPr>
          <p:cNvPr id="3" name="Content Placeholder 2"/>
          <p:cNvSpPr>
            <a:spLocks noGrp="1"/>
          </p:cNvSpPr>
          <p:nvPr>
            <p:ph sz="half" idx="1"/>
          </p:nvPr>
        </p:nvSpPr>
        <p:spPr/>
        <p:txBody>
          <a:bodyPr/>
          <a:lstStyle/>
          <a:p>
            <a:pPr>
              <a:buFont typeface="Arial" pitchFamily="34" charset="0"/>
              <a:buChar char="•"/>
            </a:pPr>
            <a:r>
              <a:rPr lang="en-US" dirty="0" smtClean="0"/>
              <a:t>Hosts </a:t>
            </a:r>
            <a:r>
              <a:rPr lang="en-US" dirty="0" err="1" smtClean="0"/>
              <a:t>pingable</a:t>
            </a:r>
            <a:r>
              <a:rPr lang="en-US" dirty="0" smtClean="0"/>
              <a:t> </a:t>
            </a:r>
          </a:p>
          <a:p>
            <a:pPr>
              <a:buFont typeface="Arial" pitchFamily="34" charset="0"/>
              <a:buChar char="•"/>
            </a:pPr>
            <a:r>
              <a:rPr lang="en-US" dirty="0" err="1" smtClean="0"/>
              <a:t>Filesystems</a:t>
            </a:r>
            <a:r>
              <a:rPr lang="en-US" baseline="0" dirty="0" smtClean="0"/>
              <a:t> writable</a:t>
            </a:r>
          </a:p>
          <a:p>
            <a:pPr>
              <a:buFont typeface="Arial" pitchFamily="34" charset="0"/>
              <a:buChar char="•"/>
            </a:pPr>
            <a:r>
              <a:rPr lang="en-US" baseline="0" dirty="0" smtClean="0"/>
              <a:t>CPU, memory properly</a:t>
            </a:r>
            <a:r>
              <a:rPr lang="en-US" dirty="0" smtClean="0"/>
              <a:t> utilized</a:t>
            </a:r>
          </a:p>
          <a:p>
            <a:pPr>
              <a:buFont typeface="Arial" pitchFamily="34" charset="0"/>
              <a:buChar char="•"/>
            </a:pPr>
            <a:r>
              <a:rPr lang="en-US" dirty="0" smtClean="0"/>
              <a:t>OS functioning</a:t>
            </a:r>
          </a:p>
          <a:p>
            <a:pPr>
              <a:buFont typeface="Arial" pitchFamily="34" charset="0"/>
              <a:buChar char="•"/>
            </a:pPr>
            <a:r>
              <a:rPr lang="en-US" dirty="0" smtClean="0"/>
              <a:t>Services</a:t>
            </a:r>
            <a:r>
              <a:rPr lang="en-US" baseline="0" dirty="0" smtClean="0"/>
              <a:t> running</a:t>
            </a:r>
          </a:p>
        </p:txBody>
      </p:sp>
      <p:sp>
        <p:nvSpPr>
          <p:cNvPr id="6" name="Content Placeholder 5"/>
          <p:cNvSpPr>
            <a:spLocks noGrp="1"/>
          </p:cNvSpPr>
          <p:nvPr>
            <p:ph sz="half" idx="2"/>
          </p:nvPr>
        </p:nvSpPr>
        <p:spPr/>
        <p:txBody>
          <a:bodyPr/>
          <a:lstStyle/>
          <a:p>
            <a:endParaRPr lang="en-US" dirty="0"/>
          </a:p>
        </p:txBody>
      </p:sp>
      <p:sp>
        <p:nvSpPr>
          <p:cNvPr id="4" name="Date Placeholder 3"/>
          <p:cNvSpPr>
            <a:spLocks noGrp="1"/>
          </p:cNvSpPr>
          <p:nvPr>
            <p:ph type="dt" idx="10"/>
          </p:nvPr>
        </p:nvSpPr>
        <p:spPr/>
        <p:txBody>
          <a:bodyPr/>
          <a:lstStyle/>
          <a:p>
            <a:r>
              <a:rPr lang="en-US" smtClean="0"/>
              <a:t>2011</a:t>
            </a:r>
            <a:endParaRPr lang="en-US"/>
          </a:p>
        </p:txBody>
      </p:sp>
      <p:pic>
        <p:nvPicPr>
          <p:cNvPr id="38914" name="Picture 2" descr="http://www.singletracks.com/blog/wp-content/uploads/2007/12/burn1.jpg"/>
          <p:cNvPicPr>
            <a:picLocks noChangeAspect="1" noChangeArrowheads="1"/>
          </p:cNvPicPr>
          <p:nvPr/>
        </p:nvPicPr>
        <p:blipFill>
          <a:blip r:embed="rId3" cstate="print"/>
          <a:srcRect/>
          <a:stretch>
            <a:fillRect/>
          </a:stretch>
        </p:blipFill>
        <p:spPr bwMode="auto">
          <a:xfrm>
            <a:off x="4887912" y="3322637"/>
            <a:ext cx="4876800" cy="3657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Monitoring with Nagios</a:t>
            </a:r>
            <a:endParaRPr lang="en-US" dirty="0"/>
          </a:p>
        </p:txBody>
      </p:sp>
      <p:sp>
        <p:nvSpPr>
          <p:cNvPr id="3" name="Content Placeholder 2"/>
          <p:cNvSpPr>
            <a:spLocks noGrp="1"/>
          </p:cNvSpPr>
          <p:nvPr>
            <p:ph sz="half" idx="1"/>
          </p:nvPr>
        </p:nvSpPr>
        <p:spPr/>
        <p:txBody>
          <a:bodyPr/>
          <a:lstStyle/>
          <a:p>
            <a:pPr>
              <a:buFont typeface="Arial" pitchFamily="34" charset="0"/>
              <a:buNone/>
            </a:pPr>
            <a:r>
              <a:rPr lang="en-US" dirty="0" smtClean="0"/>
              <a:t>Many </a:t>
            </a:r>
            <a:r>
              <a:rPr lang="en-US" dirty="0" err="1" smtClean="0"/>
              <a:t>plugins</a:t>
            </a:r>
            <a:r>
              <a:rPr lang="en-US" dirty="0" smtClean="0"/>
              <a:t> for</a:t>
            </a:r>
            <a:r>
              <a:rPr lang="en-US" baseline="0" dirty="0" smtClean="0"/>
              <a:t> “unit” monitoring:</a:t>
            </a:r>
            <a:endParaRPr lang="en-US" dirty="0" smtClean="0"/>
          </a:p>
          <a:p>
            <a:pPr>
              <a:buFont typeface="Arial" pitchFamily="34" charset="0"/>
              <a:buChar char="•"/>
            </a:pPr>
            <a:r>
              <a:rPr lang="en-US" dirty="0" err="1" smtClean="0"/>
              <a:t>check_ping</a:t>
            </a:r>
            <a:endParaRPr lang="en-US" dirty="0" smtClean="0"/>
          </a:p>
          <a:p>
            <a:pPr>
              <a:buFont typeface="Arial" pitchFamily="34" charset="0"/>
              <a:buChar char="•"/>
            </a:pPr>
            <a:r>
              <a:rPr lang="en-US" dirty="0" err="1" smtClean="0"/>
              <a:t>check_swap</a:t>
            </a:r>
            <a:endParaRPr lang="en-US" dirty="0" smtClean="0"/>
          </a:p>
          <a:p>
            <a:pPr>
              <a:buFont typeface="Arial" pitchFamily="34" charset="0"/>
              <a:buChar char="•"/>
            </a:pPr>
            <a:r>
              <a:rPr lang="en-US" dirty="0" err="1" smtClean="0"/>
              <a:t>check_load</a:t>
            </a:r>
            <a:endParaRPr lang="en-US" dirty="0" smtClean="0"/>
          </a:p>
          <a:p>
            <a:pPr>
              <a:buFont typeface="Arial" pitchFamily="34" charset="0"/>
              <a:buChar char="•"/>
            </a:pPr>
            <a:r>
              <a:rPr lang="en-US" dirty="0" err="1" smtClean="0"/>
              <a:t>check_disk</a:t>
            </a:r>
            <a:endParaRPr lang="en-US" dirty="0" smtClean="0"/>
          </a:p>
          <a:p>
            <a:pPr>
              <a:buFont typeface="Arial" pitchFamily="34" charset="0"/>
              <a:buChar char="•"/>
            </a:pPr>
            <a:r>
              <a:rPr lang="en-US" sz="2800" b="0" i="0" u="none" strike="noStrike" dirty="0" err="1" smtClean="0">
                <a:solidFill>
                  <a:srgbClr val="000000"/>
                </a:solidFill>
                <a:latin typeface="+mn-lt"/>
                <a:ea typeface="+mn-ea"/>
                <a:cs typeface="+mn-cs"/>
              </a:rPr>
              <a:t>check_dhcp</a:t>
            </a:r>
            <a:endParaRPr lang="en-US" dirty="0" smtClean="0"/>
          </a:p>
          <a:p>
            <a:pPr>
              <a:buFont typeface="Arial" pitchFamily="34" charset="0"/>
              <a:buChar char="•"/>
            </a:pPr>
            <a:r>
              <a:rPr lang="en-US" dirty="0" err="1" smtClean="0"/>
              <a:t>check_http</a:t>
            </a:r>
            <a:endParaRPr lang="en-US" dirty="0" smtClean="0"/>
          </a:p>
          <a:p>
            <a:pPr>
              <a:buFont typeface="Arial" pitchFamily="34" charset="0"/>
              <a:buChar char="•"/>
            </a:pPr>
            <a:r>
              <a:rPr lang="en-US" dirty="0" err="1" smtClean="0"/>
              <a:t>check_ldap</a:t>
            </a:r>
            <a:endParaRPr lang="en-US" dirty="0" smtClean="0"/>
          </a:p>
        </p:txBody>
      </p:sp>
      <p:sp>
        <p:nvSpPr>
          <p:cNvPr id="4" name="Content Placeholder 3"/>
          <p:cNvSpPr>
            <a:spLocks noGrp="1"/>
          </p:cNvSpPr>
          <p:nvPr>
            <p:ph sz="half" idx="2"/>
          </p:nvPr>
        </p:nvSpPr>
        <p:spPr/>
        <p:txBody>
          <a:bodyPr/>
          <a:lstStyle/>
          <a:p>
            <a:pPr>
              <a:buFont typeface="Arial" pitchFamily="34" charset="0"/>
              <a:buChar char="•"/>
            </a:pPr>
            <a:r>
              <a:rPr lang="en-US" dirty="0" err="1" smtClean="0"/>
              <a:t>check_mysql</a:t>
            </a:r>
            <a:endParaRPr lang="en-US" dirty="0" smtClean="0"/>
          </a:p>
          <a:p>
            <a:pPr>
              <a:buFont typeface="Arial" pitchFamily="34" charset="0"/>
              <a:buChar char="•"/>
            </a:pPr>
            <a:r>
              <a:rPr lang="en-US" dirty="0" err="1" smtClean="0"/>
              <a:t>check_nt</a:t>
            </a:r>
            <a:endParaRPr lang="en-US" dirty="0" smtClean="0"/>
          </a:p>
          <a:p>
            <a:pPr>
              <a:buFont typeface="Arial" pitchFamily="34" charset="0"/>
              <a:buChar char="•"/>
            </a:pPr>
            <a:r>
              <a:rPr lang="en-US" dirty="0" err="1" smtClean="0"/>
              <a:t>check_ntp_peer</a:t>
            </a:r>
            <a:endParaRPr lang="en-US" dirty="0" smtClean="0"/>
          </a:p>
          <a:p>
            <a:pPr>
              <a:buFont typeface="Arial" pitchFamily="34" charset="0"/>
              <a:buChar char="•"/>
            </a:pPr>
            <a:r>
              <a:rPr lang="en-US" dirty="0" err="1" smtClean="0"/>
              <a:t>check_pgsql</a:t>
            </a:r>
            <a:endParaRPr lang="en-US" dirty="0" smtClean="0"/>
          </a:p>
          <a:p>
            <a:pPr>
              <a:buFont typeface="Arial" pitchFamily="34" charset="0"/>
              <a:buChar char="•"/>
            </a:pPr>
            <a:r>
              <a:rPr lang="en-US" dirty="0" err="1" smtClean="0"/>
              <a:t>check_procs</a:t>
            </a:r>
            <a:endParaRPr lang="en-US" dirty="0" smtClean="0"/>
          </a:p>
          <a:p>
            <a:pPr>
              <a:buFont typeface="Arial" pitchFamily="34" charset="0"/>
              <a:buChar char="•"/>
            </a:pPr>
            <a:r>
              <a:rPr lang="en-US" dirty="0" err="1" smtClean="0"/>
              <a:t>check_radius</a:t>
            </a:r>
            <a:endParaRPr lang="en-US" dirty="0" smtClean="0"/>
          </a:p>
          <a:p>
            <a:pPr>
              <a:buFont typeface="Arial" pitchFamily="34" charset="0"/>
              <a:buChar char="•"/>
            </a:pPr>
            <a:r>
              <a:rPr lang="en-US" dirty="0" err="1" smtClean="0"/>
              <a:t>check_smtp</a:t>
            </a:r>
            <a:endParaRPr lang="en-US" dirty="0" smtClean="0"/>
          </a:p>
          <a:p>
            <a:pPr>
              <a:buFont typeface="Arial" pitchFamily="34" charset="0"/>
              <a:buChar char="•"/>
            </a:pPr>
            <a:r>
              <a:rPr lang="en-US" dirty="0" err="1" smtClean="0"/>
              <a:t>check_ssh</a:t>
            </a:r>
            <a:endParaRPr lang="en-US" dirty="0" smtClean="0"/>
          </a:p>
        </p:txBody>
      </p:sp>
      <p:sp>
        <p:nvSpPr>
          <p:cNvPr id="5" name="Date Placeholder 4"/>
          <p:cNvSpPr>
            <a:spLocks noGrp="1"/>
          </p:cNvSpPr>
          <p:nvPr>
            <p:ph type="dt" idx="10"/>
          </p:nvPr>
        </p:nvSpPr>
        <p:spPr/>
        <p:txBody>
          <a:bodyPr/>
          <a:lstStyle/>
          <a:p>
            <a:r>
              <a:rPr lang="en-US" smtClean="0"/>
              <a:t>2011</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a:t>
            </a:r>
            <a:endParaRPr lang="en-US" dirty="0"/>
          </a:p>
        </p:txBody>
      </p:sp>
      <p:sp>
        <p:nvSpPr>
          <p:cNvPr id="3" name="Content Placeholder 2"/>
          <p:cNvSpPr>
            <a:spLocks noGrp="1"/>
          </p:cNvSpPr>
          <p:nvPr>
            <p:ph sz="half" idx="1"/>
          </p:nvPr>
        </p:nvSpPr>
        <p:spPr>
          <a:xfrm>
            <a:off x="5116512" y="1570037"/>
            <a:ext cx="4457700" cy="4987925"/>
          </a:xfrm>
        </p:spPr>
        <p:txBody>
          <a:bodyPr/>
          <a:lstStyle/>
          <a:p>
            <a:pPr>
              <a:buFont typeface="Arial" pitchFamily="34" charset="0"/>
              <a:buChar char="•"/>
            </a:pPr>
            <a:r>
              <a:rPr lang="en-US" dirty="0" smtClean="0"/>
              <a:t>Cross-machine functions</a:t>
            </a:r>
          </a:p>
          <a:p>
            <a:pPr>
              <a:buFont typeface="Arial" pitchFamily="34" charset="0"/>
              <a:buChar char="•"/>
            </a:pPr>
            <a:r>
              <a:rPr lang="en-US" dirty="0" smtClean="0"/>
              <a:t>Database </a:t>
            </a:r>
            <a:r>
              <a:rPr lang="en-US" dirty="0" err="1" smtClean="0"/>
              <a:t>queryable</a:t>
            </a:r>
            <a:endParaRPr lang="en-US" dirty="0" smtClean="0"/>
          </a:p>
          <a:p>
            <a:pPr>
              <a:buFont typeface="Arial" pitchFamily="34" charset="0"/>
              <a:buChar char="•"/>
            </a:pPr>
            <a:r>
              <a:rPr lang="en-US" dirty="0" smtClean="0"/>
              <a:t>Data fresh</a:t>
            </a:r>
          </a:p>
          <a:p>
            <a:pPr>
              <a:buFont typeface="Arial" pitchFamily="34" charset="0"/>
              <a:buChar char="•"/>
            </a:pPr>
            <a:r>
              <a:rPr lang="en-US" dirty="0" smtClean="0"/>
              <a:t>Expected</a:t>
            </a:r>
            <a:r>
              <a:rPr lang="en-US" baseline="0" dirty="0" smtClean="0"/>
              <a:t> scheduled processes have completed</a:t>
            </a:r>
          </a:p>
          <a:p>
            <a:pPr>
              <a:buFont typeface="Arial" pitchFamily="34" charset="0"/>
              <a:buChar char="•"/>
            </a:pPr>
            <a:r>
              <a:rPr lang="en-US" baseline="0" dirty="0" smtClean="0"/>
              <a:t>Backups worked</a:t>
            </a:r>
          </a:p>
          <a:p>
            <a:pPr>
              <a:buFont typeface="Arial" pitchFamily="34" charset="0"/>
              <a:buChar char="•"/>
            </a:pPr>
            <a:r>
              <a:rPr lang="en-US" baseline="0" dirty="0" smtClean="0"/>
              <a:t>Printing works</a:t>
            </a:r>
          </a:p>
        </p:txBody>
      </p:sp>
      <p:sp>
        <p:nvSpPr>
          <p:cNvPr id="5" name="Content Placeholder 4"/>
          <p:cNvSpPr>
            <a:spLocks noGrp="1"/>
          </p:cNvSpPr>
          <p:nvPr>
            <p:ph sz="half" idx="2"/>
          </p:nvPr>
        </p:nvSpPr>
        <p:spPr/>
        <p:txBody>
          <a:bodyPr/>
          <a:lstStyle/>
          <a:p>
            <a:endParaRPr lang="en-US" dirty="0"/>
          </a:p>
        </p:txBody>
      </p:sp>
      <p:sp>
        <p:nvSpPr>
          <p:cNvPr id="4" name="Date Placeholder 3"/>
          <p:cNvSpPr>
            <a:spLocks noGrp="1"/>
          </p:cNvSpPr>
          <p:nvPr>
            <p:ph type="dt" idx="10"/>
          </p:nvPr>
        </p:nvSpPr>
        <p:spPr/>
        <p:txBody>
          <a:bodyPr/>
          <a:lstStyle/>
          <a:p>
            <a:r>
              <a:rPr lang="en-US" smtClean="0"/>
              <a:t>2011</a:t>
            </a:r>
            <a:endParaRPr lang="en-US"/>
          </a:p>
        </p:txBody>
      </p:sp>
      <p:pic>
        <p:nvPicPr>
          <p:cNvPr id="36866" name="Picture 2" descr="http://tekchicago.com/wp-content/uploads/2010/08/network.jpg"/>
          <p:cNvPicPr>
            <a:picLocks noChangeAspect="1" noChangeArrowheads="1"/>
          </p:cNvPicPr>
          <p:nvPr/>
        </p:nvPicPr>
        <p:blipFill>
          <a:blip r:embed="rId3" cstate="print"/>
          <a:srcRect/>
          <a:stretch>
            <a:fillRect/>
          </a:stretch>
        </p:blipFill>
        <p:spPr bwMode="auto">
          <a:xfrm>
            <a:off x="315912" y="2484437"/>
            <a:ext cx="3810000" cy="2857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Monitoring with Nagios</a:t>
            </a:r>
            <a:endParaRPr lang="en-US" dirty="0"/>
          </a:p>
        </p:txBody>
      </p:sp>
      <p:sp>
        <p:nvSpPr>
          <p:cNvPr id="3" name="Content Placeholder 2"/>
          <p:cNvSpPr>
            <a:spLocks noGrp="1"/>
          </p:cNvSpPr>
          <p:nvPr>
            <p:ph sz="half" idx="1"/>
          </p:nvPr>
        </p:nvSpPr>
        <p:spPr/>
        <p:txBody>
          <a:bodyPr/>
          <a:lstStyle/>
          <a:p>
            <a:pPr>
              <a:buFont typeface="Arial" pitchFamily="34" charset="0"/>
              <a:buNone/>
            </a:pPr>
            <a:r>
              <a:rPr lang="en-US" dirty="0" smtClean="0"/>
              <a:t>A few </a:t>
            </a:r>
            <a:r>
              <a:rPr lang="en-US" dirty="0" err="1" smtClean="0"/>
              <a:t>plugins</a:t>
            </a:r>
            <a:r>
              <a:rPr lang="en-US" dirty="0" smtClean="0"/>
              <a:t> for</a:t>
            </a:r>
            <a:r>
              <a:rPr lang="en-US" baseline="0" dirty="0" smtClean="0"/>
              <a:t> “integration” monitoring:</a:t>
            </a:r>
            <a:endParaRPr lang="en-US" dirty="0" smtClean="0"/>
          </a:p>
          <a:p>
            <a:pPr>
              <a:buFont typeface="Arial" pitchFamily="34" charset="0"/>
              <a:buChar char="•"/>
            </a:pPr>
            <a:r>
              <a:rPr lang="en-US" dirty="0" err="1" smtClean="0"/>
              <a:t>check_mysql_query</a:t>
            </a:r>
            <a:endParaRPr lang="en-US" dirty="0" smtClean="0"/>
          </a:p>
          <a:p>
            <a:pPr>
              <a:buFont typeface="Arial" pitchFamily="34" charset="0"/>
              <a:buChar char="•"/>
            </a:pPr>
            <a:r>
              <a:rPr lang="en-US" dirty="0" err="1" smtClean="0"/>
              <a:t>check_hpjd</a:t>
            </a:r>
            <a:r>
              <a:rPr lang="en-US" dirty="0" smtClean="0"/>
              <a:t>  ?</a:t>
            </a:r>
          </a:p>
        </p:txBody>
      </p:sp>
      <p:sp>
        <p:nvSpPr>
          <p:cNvPr id="4" name="Content Placeholder 3"/>
          <p:cNvSpPr>
            <a:spLocks noGrp="1"/>
          </p:cNvSpPr>
          <p:nvPr>
            <p:ph sz="half" idx="2"/>
          </p:nvPr>
        </p:nvSpPr>
        <p:spPr/>
        <p:txBody>
          <a:bodyPr/>
          <a:lstStyle/>
          <a:p>
            <a:r>
              <a:rPr lang="en-US" dirty="0" smtClean="0"/>
              <a:t>Usually requires custom </a:t>
            </a:r>
            <a:r>
              <a:rPr lang="en-US" dirty="0" err="1" smtClean="0"/>
              <a:t>plugins</a:t>
            </a:r>
            <a:r>
              <a:rPr lang="en-US" dirty="0" smtClean="0"/>
              <a:t>. Some of mine:</a:t>
            </a:r>
          </a:p>
          <a:p>
            <a:pPr>
              <a:buFont typeface="Arial" pitchFamily="34" charset="0"/>
              <a:buChar char="•"/>
            </a:pPr>
            <a:r>
              <a:rPr lang="en-US" dirty="0" err="1" smtClean="0"/>
              <a:t>check_backup</a:t>
            </a:r>
            <a:endParaRPr lang="en-US" dirty="0" smtClean="0"/>
          </a:p>
          <a:p>
            <a:pPr>
              <a:buFont typeface="Arial" pitchFamily="34" charset="0"/>
              <a:buChar char="•"/>
            </a:pPr>
            <a:r>
              <a:rPr lang="en-US" dirty="0" err="1" smtClean="0"/>
              <a:t>check_printer</a:t>
            </a:r>
            <a:endParaRPr lang="en-US" dirty="0" smtClean="0"/>
          </a:p>
          <a:p>
            <a:pPr>
              <a:buFont typeface="Arial" pitchFamily="34" charset="0"/>
              <a:buChar char="•"/>
            </a:pPr>
            <a:r>
              <a:rPr lang="en-US" dirty="0" err="1" smtClean="0"/>
              <a:t>check_app_logins</a:t>
            </a:r>
            <a:endParaRPr lang="en-US" dirty="0" smtClean="0"/>
          </a:p>
          <a:p>
            <a:pPr>
              <a:buFont typeface="Arial" pitchFamily="34" charset="0"/>
              <a:buChar char="•"/>
            </a:pPr>
            <a:r>
              <a:rPr lang="en-US" dirty="0" err="1" smtClean="0"/>
              <a:t>check</a:t>
            </a:r>
            <a:r>
              <a:rPr lang="en-US" baseline="0" dirty="0" err="1" smtClean="0"/>
              <a:t>_chartserver</a:t>
            </a:r>
            <a:r>
              <a:rPr lang="en-US" baseline="0" dirty="0" smtClean="0"/>
              <a:t>*</a:t>
            </a:r>
            <a:endParaRPr lang="en-US" dirty="0" smtClean="0"/>
          </a:p>
        </p:txBody>
      </p:sp>
      <p:sp>
        <p:nvSpPr>
          <p:cNvPr id="5" name="Date Placeholder 4"/>
          <p:cNvSpPr>
            <a:spLocks noGrp="1"/>
          </p:cNvSpPr>
          <p:nvPr>
            <p:ph type="dt" idx="10"/>
          </p:nvPr>
        </p:nvSpPr>
        <p:spPr/>
        <p:txBody>
          <a:bodyPr/>
          <a:lstStyle/>
          <a:p>
            <a:r>
              <a:rPr lang="en-US" smtClean="0"/>
              <a:t>2011</a:t>
            </a:r>
            <a:endParaRPr lang="en-US"/>
          </a:p>
        </p:txBody>
      </p:sp>
      <p:sp>
        <p:nvSpPr>
          <p:cNvPr id="6" name="Rectangle 5"/>
          <p:cNvSpPr/>
          <p:nvPr/>
        </p:nvSpPr>
        <p:spPr>
          <a:xfrm>
            <a:off x="7097712" y="6523037"/>
            <a:ext cx="2133918" cy="349968"/>
          </a:xfrm>
          <a:prstGeom prst="rect">
            <a:avLst/>
          </a:prstGeom>
        </p:spPr>
        <p:txBody>
          <a:bodyPr wrap="none">
            <a:spAutoFit/>
          </a:bodyPr>
          <a:lstStyle/>
          <a:p>
            <a:r>
              <a:rPr lang="en-US" dirty="0" smtClean="0"/>
              <a:t>*See my other talk.</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Acceptance</a:t>
            </a:r>
            <a:endParaRPr lang="en-US" dirty="0"/>
          </a:p>
        </p:txBody>
      </p:sp>
      <p:sp>
        <p:nvSpPr>
          <p:cNvPr id="3" name="Content Placeholder 2"/>
          <p:cNvSpPr>
            <a:spLocks noGrp="1"/>
          </p:cNvSpPr>
          <p:nvPr>
            <p:ph idx="1"/>
          </p:nvPr>
        </p:nvSpPr>
        <p:spPr/>
        <p:txBody>
          <a:bodyPr/>
          <a:lstStyle/>
          <a:p>
            <a:pPr lvl="0">
              <a:buFont typeface="Arial" pitchFamily="34" charset="0"/>
              <a:buChar char="•"/>
            </a:pPr>
            <a:r>
              <a:rPr lang="en-US" dirty="0" smtClean="0"/>
              <a:t>Required</a:t>
            </a:r>
            <a:r>
              <a:rPr lang="en-US" baseline="0" dirty="0" smtClean="0"/>
              <a:t> functions</a:t>
            </a:r>
            <a:endParaRPr lang="en-US" dirty="0" smtClean="0"/>
          </a:p>
          <a:p>
            <a:pPr lvl="0">
              <a:buFont typeface="Arial" pitchFamily="34" charset="0"/>
              <a:buChar char="•"/>
            </a:pPr>
            <a:r>
              <a:rPr lang="en-US" dirty="0" smtClean="0"/>
              <a:t>Acceptable speed</a:t>
            </a:r>
          </a:p>
          <a:p>
            <a:pPr lvl="0">
              <a:buFont typeface="Arial" pitchFamily="34" charset="0"/>
              <a:buChar char="•"/>
            </a:pPr>
            <a:r>
              <a:rPr lang="en-US" dirty="0" smtClean="0"/>
              <a:t>Expected</a:t>
            </a:r>
            <a:r>
              <a:rPr lang="en-US" baseline="0" dirty="0" smtClean="0"/>
              <a:t> security/access</a:t>
            </a:r>
          </a:p>
          <a:p>
            <a:pPr lvl="0">
              <a:buFont typeface="Arial" pitchFamily="34" charset="0"/>
              <a:buChar char="•"/>
            </a:pPr>
            <a:r>
              <a:rPr lang="en-US" baseline="0" dirty="0" smtClean="0"/>
              <a:t>Core expectations</a:t>
            </a:r>
          </a:p>
          <a:p>
            <a:pPr lvl="1">
              <a:buFont typeface="Arial" pitchFamily="34" charset="0"/>
              <a:buChar char="•"/>
            </a:pPr>
            <a:r>
              <a:rPr lang="en-US" dirty="0" smtClean="0"/>
              <a:t>Homepage isn’t defaced</a:t>
            </a:r>
          </a:p>
          <a:p>
            <a:pPr lvl="1">
              <a:buFont typeface="Arial" pitchFamily="34" charset="0"/>
              <a:buChar char="•"/>
            </a:pPr>
            <a:r>
              <a:rPr lang="en-US" dirty="0" smtClean="0"/>
              <a:t>User</a:t>
            </a:r>
            <a:r>
              <a:rPr lang="en-US" baseline="0" dirty="0" smtClean="0"/>
              <a:t> can log in</a:t>
            </a:r>
            <a:endParaRPr lang="en-US" dirty="0" smtClean="0"/>
          </a:p>
          <a:p>
            <a:pPr lvl="1">
              <a:buFont typeface="Arial" pitchFamily="34" charset="0"/>
              <a:buChar char="•"/>
            </a:pPr>
            <a:r>
              <a:rPr lang="en-US" dirty="0" smtClean="0"/>
              <a:t>Customer</a:t>
            </a:r>
            <a:r>
              <a:rPr lang="en-US" baseline="0" dirty="0" smtClean="0"/>
              <a:t> can buy stuff</a:t>
            </a:r>
          </a:p>
        </p:txBody>
      </p:sp>
      <p:sp>
        <p:nvSpPr>
          <p:cNvPr id="4" name="Date Placeholder 3"/>
          <p:cNvSpPr>
            <a:spLocks noGrp="1"/>
          </p:cNvSpPr>
          <p:nvPr>
            <p:ph type="dt" idx="10"/>
          </p:nvPr>
        </p:nvSpPr>
        <p:spPr/>
        <p:txBody>
          <a:bodyPr/>
          <a:lstStyle/>
          <a:p>
            <a:r>
              <a:rPr lang="en-US" smtClean="0"/>
              <a:t>2011</a:t>
            </a:r>
            <a:endParaRPr lang="en-US"/>
          </a:p>
        </p:txBody>
      </p:sp>
      <p:pic>
        <p:nvPicPr>
          <p:cNvPr id="34818" name="Picture 2" descr="http://www.revium.com.au/cms/wp-content/uploads/2010/06/Testing.jpg"/>
          <p:cNvPicPr>
            <a:picLocks noChangeAspect="1" noChangeArrowheads="1"/>
          </p:cNvPicPr>
          <p:nvPr/>
        </p:nvPicPr>
        <p:blipFill>
          <a:blip r:embed="rId3" cstate="print"/>
          <a:srcRect/>
          <a:stretch>
            <a:fillRect/>
          </a:stretch>
        </p:blipFill>
        <p:spPr bwMode="auto">
          <a:xfrm>
            <a:off x="5497512" y="1646237"/>
            <a:ext cx="4286250" cy="45815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77800"/>
            <a:ext cx="8367712" cy="592138"/>
          </a:xfrm>
        </p:spPr>
        <p:txBody>
          <a:bodyPr/>
          <a:lstStyle/>
          <a:p>
            <a:r>
              <a:rPr lang="en-US" dirty="0" smtClean="0"/>
              <a:t>User Acceptance</a:t>
            </a:r>
            <a:r>
              <a:rPr lang="en-US" baseline="0" dirty="0" smtClean="0"/>
              <a:t> Monitoring with Nagios</a:t>
            </a:r>
            <a:endParaRPr lang="en-US" dirty="0"/>
          </a:p>
        </p:txBody>
      </p:sp>
      <p:sp>
        <p:nvSpPr>
          <p:cNvPr id="3" name="Content Placeholder 2"/>
          <p:cNvSpPr>
            <a:spLocks noGrp="1"/>
          </p:cNvSpPr>
          <p:nvPr>
            <p:ph idx="1"/>
          </p:nvPr>
        </p:nvSpPr>
        <p:spPr>
          <a:xfrm>
            <a:off x="492125" y="1544638"/>
            <a:ext cx="5462587" cy="4987925"/>
          </a:xfrm>
        </p:spPr>
        <p:txBody>
          <a:bodyPr/>
          <a:lstStyle/>
          <a:p>
            <a:pPr>
              <a:buFont typeface="Arial" pitchFamily="34" charset="0"/>
              <a:buChar char="•"/>
            </a:pPr>
            <a:r>
              <a:rPr lang="en-US" i="1" dirty="0" smtClean="0"/>
              <a:t>Maybe </a:t>
            </a:r>
            <a:r>
              <a:rPr lang="en-US" dirty="0" smtClean="0"/>
              <a:t>some with </a:t>
            </a:r>
            <a:r>
              <a:rPr lang="en-US" i="1" dirty="0" err="1" smtClean="0"/>
              <a:t>check_http</a:t>
            </a:r>
            <a:r>
              <a:rPr lang="en-US" dirty="0" smtClean="0"/>
              <a:t>.</a:t>
            </a:r>
          </a:p>
        </p:txBody>
      </p:sp>
      <p:sp>
        <p:nvSpPr>
          <p:cNvPr id="4" name="Date Placeholder 3"/>
          <p:cNvSpPr>
            <a:spLocks noGrp="1"/>
          </p:cNvSpPr>
          <p:nvPr>
            <p:ph type="dt" idx="10"/>
          </p:nvPr>
        </p:nvSpPr>
        <p:spPr/>
        <p:txBody>
          <a:bodyPr/>
          <a:lstStyle/>
          <a:p>
            <a:r>
              <a:rPr lang="en-US" smtClean="0"/>
              <a:t>2011</a:t>
            </a:r>
            <a:endParaRPr lang="en-US"/>
          </a:p>
        </p:txBody>
      </p:sp>
      <p:pic>
        <p:nvPicPr>
          <p:cNvPr id="160770" name="Picture 2" descr="http://hiphopaffirmations.com/wp-content/uploads/2010/05/Online-Business-Opportunity.jpg"/>
          <p:cNvPicPr>
            <a:picLocks noChangeAspect="1" noChangeArrowheads="1"/>
          </p:cNvPicPr>
          <p:nvPr/>
        </p:nvPicPr>
        <p:blipFill>
          <a:blip r:embed="rId3"/>
          <a:srcRect/>
          <a:stretch>
            <a:fillRect/>
          </a:stretch>
        </p:blipFill>
        <p:spPr bwMode="auto">
          <a:xfrm>
            <a:off x="696912" y="3246437"/>
            <a:ext cx="4209401" cy="3170238"/>
          </a:xfrm>
          <a:prstGeom prst="rect">
            <a:avLst/>
          </a:prstGeom>
          <a:noFill/>
        </p:spPr>
      </p:pic>
      <p:pic>
        <p:nvPicPr>
          <p:cNvPr id="160772" name="Picture 4" descr="http://www.thinkgeek.com/images/products/zoom/b03a_despair_posters_opportunity.jpg"/>
          <p:cNvPicPr>
            <a:picLocks noChangeAspect="1" noChangeArrowheads="1"/>
          </p:cNvPicPr>
          <p:nvPr/>
        </p:nvPicPr>
        <p:blipFill>
          <a:blip r:embed="rId4"/>
          <a:srcRect/>
          <a:stretch>
            <a:fillRect/>
          </a:stretch>
        </p:blipFill>
        <p:spPr bwMode="auto">
          <a:xfrm>
            <a:off x="5421312" y="960437"/>
            <a:ext cx="4572000" cy="65532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hotl.com/images/photos/2009/03/05/1729/142938tt.jpg"/>
          <p:cNvPicPr>
            <a:picLocks noChangeAspect="1" noChangeArrowheads="1"/>
          </p:cNvPicPr>
          <p:nvPr/>
        </p:nvPicPr>
        <p:blipFill>
          <a:blip r:embed="rId3" cstate="print">
            <a:lum contrast="24000"/>
          </a:blip>
          <a:srcRect/>
          <a:stretch>
            <a:fillRect/>
          </a:stretch>
        </p:blipFill>
        <p:spPr bwMode="auto">
          <a:xfrm flipH="1">
            <a:off x="-2" y="3322637"/>
            <a:ext cx="10080625" cy="4267200"/>
          </a:xfrm>
          <a:prstGeom prst="rect">
            <a:avLst/>
          </a:prstGeom>
          <a:noFill/>
        </p:spPr>
      </p:pic>
      <p:sp>
        <p:nvSpPr>
          <p:cNvPr id="2" name="Title 1"/>
          <p:cNvSpPr>
            <a:spLocks noGrp="1"/>
          </p:cNvSpPr>
          <p:nvPr>
            <p:ph type="title"/>
          </p:nvPr>
        </p:nvSpPr>
        <p:spPr/>
        <p:txBody>
          <a:bodyPr/>
          <a:lstStyle/>
          <a:p>
            <a:pPr lvl="0"/>
            <a:r>
              <a:rPr lang="en-US" dirty="0" smtClean="0"/>
              <a:t>Growing</a:t>
            </a:r>
            <a:r>
              <a:rPr lang="en-US" baseline="0" dirty="0" smtClean="0"/>
              <a:t> Test </a:t>
            </a:r>
            <a:r>
              <a:rPr lang="en-US" dirty="0" smtClean="0"/>
              <a:t>Coverage</a:t>
            </a:r>
            <a:endParaRPr lang="en-US" dirty="0"/>
          </a:p>
        </p:txBody>
      </p:sp>
      <p:sp>
        <p:nvSpPr>
          <p:cNvPr id="3" name="Content Placeholder 2"/>
          <p:cNvSpPr>
            <a:spLocks noGrp="1"/>
          </p:cNvSpPr>
          <p:nvPr>
            <p:ph idx="1"/>
          </p:nvPr>
        </p:nvSpPr>
        <p:spPr/>
        <p:txBody>
          <a:bodyPr/>
          <a:lstStyle/>
          <a:p>
            <a:r>
              <a:rPr lang="en-US" dirty="0" smtClean="0"/>
              <a:t>Mark Jason Dominus: </a:t>
            </a:r>
          </a:p>
          <a:p>
            <a:pPr>
              <a:buFont typeface="Arial" pitchFamily="34" charset="0"/>
              <a:buChar char="•"/>
            </a:pPr>
            <a:r>
              <a:rPr lang="en-US" sz="3200" b="0" i="0" dirty="0" smtClean="0">
                <a:solidFill>
                  <a:srgbClr val="000000"/>
                </a:solidFill>
                <a:latin typeface="+mn-lt"/>
                <a:ea typeface="+mn-ea"/>
                <a:cs typeface="+mn-cs"/>
              </a:rPr>
              <a:t>Start by saying "I'll write one [Nagios</a:t>
            </a:r>
            <a:r>
              <a:rPr lang="en-US" sz="3200" b="0" i="0" baseline="0" dirty="0" smtClean="0">
                <a:solidFill>
                  <a:srgbClr val="000000"/>
                </a:solidFill>
                <a:latin typeface="+mn-lt"/>
                <a:ea typeface="+mn-ea"/>
                <a:cs typeface="+mn-cs"/>
              </a:rPr>
              <a:t> check]</a:t>
            </a:r>
            <a:r>
              <a:rPr lang="en-US" sz="3200" b="0" i="0" dirty="0" smtClean="0">
                <a:solidFill>
                  <a:srgbClr val="000000"/>
                </a:solidFill>
                <a:latin typeface="+mn-lt"/>
                <a:ea typeface="+mn-ea"/>
                <a:cs typeface="+mn-cs"/>
              </a:rPr>
              <a:t>".</a:t>
            </a:r>
          </a:p>
          <a:p>
            <a:pPr>
              <a:buFont typeface="Arial" pitchFamily="34" charset="0"/>
              <a:buChar char="•"/>
            </a:pPr>
            <a:r>
              <a:rPr lang="en-US" sz="3200" b="1" i="0" dirty="0" smtClean="0">
                <a:solidFill>
                  <a:srgbClr val="000000"/>
                </a:solidFill>
                <a:latin typeface="+mn-lt"/>
                <a:ea typeface="+mn-ea"/>
                <a:cs typeface="+mn-cs"/>
              </a:rPr>
              <a:t>You don't have to write all the </a:t>
            </a:r>
            <a:br>
              <a:rPr lang="en-US" sz="3200" b="1" i="0" dirty="0" smtClean="0">
                <a:solidFill>
                  <a:srgbClr val="000000"/>
                </a:solidFill>
                <a:latin typeface="+mn-lt"/>
                <a:ea typeface="+mn-ea"/>
                <a:cs typeface="+mn-cs"/>
              </a:rPr>
            </a:br>
            <a:r>
              <a:rPr lang="en-US" sz="3200" b="1" i="0" dirty="0" smtClean="0">
                <a:solidFill>
                  <a:srgbClr val="000000"/>
                </a:solidFill>
                <a:latin typeface="+mn-lt"/>
                <a:ea typeface="+mn-ea"/>
                <a:cs typeface="+mn-cs"/>
              </a:rPr>
              <a:t>[Nagios checks] before you start </a:t>
            </a:r>
            <a:br>
              <a:rPr lang="en-US" sz="3200" b="1" i="0" dirty="0" smtClean="0">
                <a:solidFill>
                  <a:srgbClr val="000000"/>
                </a:solidFill>
                <a:latin typeface="+mn-lt"/>
                <a:ea typeface="+mn-ea"/>
                <a:cs typeface="+mn-cs"/>
              </a:rPr>
            </a:br>
            <a:r>
              <a:rPr lang="en-US" sz="3200" b="1" i="0" dirty="0" smtClean="0">
                <a:solidFill>
                  <a:srgbClr val="000000"/>
                </a:solidFill>
                <a:latin typeface="+mn-lt"/>
                <a:ea typeface="+mn-ea"/>
                <a:cs typeface="+mn-cs"/>
              </a:rPr>
              <a:t>the project.</a:t>
            </a: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a:t>2011</a:t>
            </a:r>
          </a:p>
        </p:txBody>
      </p:sp>
      <p:sp>
        <p:nvSpPr>
          <p:cNvPr id="5" name="Slide Number Placeholder 4"/>
          <p:cNvSpPr>
            <a:spLocks noGrp="1"/>
          </p:cNvSpPr>
          <p:nvPr>
            <p:ph type="sldNum" idx="11"/>
          </p:nvPr>
        </p:nvSpPr>
        <p:spPr/>
        <p:txBody>
          <a:bodyPr/>
          <a:lstStyle/>
          <a:p>
            <a:fld id="{9E04E3FF-F333-48B5-84C1-4D4BD3A645DB}" type="slidenum">
              <a:rPr lang="en-US"/>
              <a:pPr/>
              <a:t>3</a:t>
            </a:fld>
            <a:endParaRPr lang="en-US"/>
          </a:p>
        </p:txBody>
      </p:sp>
      <p:sp>
        <p:nvSpPr>
          <p:cNvPr id="9217" name="Rectangle 1"/>
          <p:cNvSpPr>
            <a:spLocks noGrp="1" noChangeArrowheads="1"/>
          </p:cNvSpPr>
          <p:nvPr>
            <p:ph type="title" idx="4294967295"/>
          </p:nvPr>
        </p:nvSpPr>
        <p:spPr>
          <a:xfrm>
            <a:off x="254000" y="223838"/>
            <a:ext cx="7348538" cy="503237"/>
          </a:xfrm>
          <a:ln/>
        </p:spPr>
        <p:txBody>
          <a:bodyPr tIns="28224"/>
          <a:lstStyle/>
          <a:p>
            <a:pPr>
              <a:tabLst>
                <a:tab pos="723900" algn="l"/>
                <a:tab pos="1447800" algn="l"/>
                <a:tab pos="2171700" algn="l"/>
                <a:tab pos="2895600" algn="l"/>
                <a:tab pos="3619500" algn="l"/>
                <a:tab pos="4343400" algn="l"/>
                <a:tab pos="5067300" algn="l"/>
                <a:tab pos="5791200" algn="l"/>
                <a:tab pos="6515100" algn="l"/>
                <a:tab pos="7239000" algn="l"/>
              </a:tabLst>
            </a:pPr>
            <a:r>
              <a:rPr lang="en-US" dirty="0" smtClean="0"/>
              <a:t>Central</a:t>
            </a:r>
            <a:r>
              <a:rPr lang="en-US" baseline="0" dirty="0" smtClean="0"/>
              <a:t> Idea</a:t>
            </a:r>
            <a:endParaRPr lang="en-US" dirty="0"/>
          </a:p>
        </p:txBody>
      </p:sp>
      <p:sp>
        <p:nvSpPr>
          <p:cNvPr id="9218" name="Rectangle 2"/>
          <p:cNvSpPr>
            <a:spLocks noGrp="1" noChangeArrowheads="1"/>
          </p:cNvSpPr>
          <p:nvPr>
            <p:ph type="body" idx="4294967295"/>
          </p:nvPr>
        </p:nvSpPr>
        <p:spPr>
          <a:xfrm>
            <a:off x="492125" y="1544638"/>
            <a:ext cx="9070975" cy="4899025"/>
          </a:xfrm>
          <a:ln/>
        </p:spPr>
        <p:txBody>
          <a:bodyPr/>
          <a:lstStyle/>
          <a:p>
            <a:r>
              <a:rPr lang="en-US" sz="5400" b="1" i="0" dirty="0" smtClean="0">
                <a:solidFill>
                  <a:srgbClr val="000000"/>
                </a:solidFill>
                <a:latin typeface="+mn-lt"/>
                <a:ea typeface="+mn-ea"/>
                <a:cs typeface="+mn-cs"/>
              </a:rPr>
              <a:t>Monitoring tools are to the </a:t>
            </a:r>
            <a:r>
              <a:rPr lang="en-US" sz="5400" b="1" i="0" dirty="0" err="1" smtClean="0">
                <a:solidFill>
                  <a:srgbClr val="000000"/>
                </a:solidFill>
                <a:latin typeface="+mn-lt"/>
                <a:ea typeface="+mn-ea"/>
                <a:cs typeface="+mn-cs"/>
              </a:rPr>
              <a:t>sysadmin</a:t>
            </a:r>
            <a:r>
              <a:rPr lang="en-US" sz="5400" b="1" i="0" dirty="0" smtClean="0">
                <a:solidFill>
                  <a:srgbClr val="000000"/>
                </a:solidFill>
                <a:latin typeface="+mn-lt"/>
                <a:ea typeface="+mn-ea"/>
                <a:cs typeface="+mn-cs"/>
              </a:rPr>
              <a:t> what testing tools are to the developer.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mpmybug05jl0.jpg (400×400)"/>
          <p:cNvPicPr>
            <a:picLocks noChangeAspect="1" noChangeArrowheads="1"/>
          </p:cNvPicPr>
          <p:nvPr/>
        </p:nvPicPr>
        <p:blipFill>
          <a:blip r:embed="rId3" cstate="print"/>
          <a:srcRect/>
          <a:stretch>
            <a:fillRect/>
          </a:stretch>
        </p:blipFill>
        <p:spPr bwMode="auto">
          <a:xfrm>
            <a:off x="4887912" y="1951037"/>
            <a:ext cx="5105400" cy="5105400"/>
          </a:xfrm>
          <a:prstGeom prst="rect">
            <a:avLst/>
          </a:prstGeom>
          <a:noFill/>
        </p:spPr>
      </p:pic>
      <p:sp>
        <p:nvSpPr>
          <p:cNvPr id="2" name="Title 1"/>
          <p:cNvSpPr>
            <a:spLocks noGrp="1"/>
          </p:cNvSpPr>
          <p:nvPr>
            <p:ph type="title"/>
          </p:nvPr>
        </p:nvSpPr>
        <p:spPr/>
        <p:txBody>
          <a:bodyPr/>
          <a:lstStyle/>
          <a:p>
            <a:pPr lvl="0">
              <a:buFont typeface="Arial" pitchFamily="34" charset="0"/>
              <a:buNone/>
            </a:pPr>
            <a:r>
              <a:rPr lang="en-US" dirty="0" smtClean="0"/>
              <a:t>Test Bugs</a:t>
            </a:r>
            <a:endParaRPr lang="en-US" dirty="0"/>
          </a:p>
        </p:txBody>
      </p:sp>
      <p:sp>
        <p:nvSpPr>
          <p:cNvPr id="3" name="Content Placeholder 2"/>
          <p:cNvSpPr>
            <a:spLocks noGrp="1"/>
          </p:cNvSpPr>
          <p:nvPr>
            <p:ph sz="half" idx="1"/>
          </p:nvPr>
        </p:nvSpPr>
        <p:spPr/>
        <p:txBody>
          <a:bodyPr/>
          <a:lstStyle/>
          <a:p>
            <a:pPr lvl="0"/>
            <a:r>
              <a:rPr lang="en-US" sz="2800" b="0" i="0" dirty="0" smtClean="0">
                <a:solidFill>
                  <a:srgbClr val="000000"/>
                </a:solidFill>
                <a:latin typeface="+mn-lt"/>
                <a:ea typeface="+mn-ea"/>
                <a:cs typeface="+mn-cs"/>
              </a:rPr>
              <a:t>“When you fix (or find) a bug, add a [Nagios check] for it”</a:t>
            </a:r>
          </a:p>
          <a:p>
            <a:pPr lvl="1">
              <a:buFont typeface="Arial" pitchFamily="34" charset="0"/>
              <a:buChar char="•"/>
            </a:pPr>
            <a:r>
              <a:rPr lang="en-US" sz="2800" b="0" i="0" dirty="0" smtClean="0">
                <a:solidFill>
                  <a:srgbClr val="000000"/>
                </a:solidFill>
                <a:latin typeface="+mn-lt"/>
                <a:ea typeface="+mn-ea"/>
                <a:cs typeface="+mn-cs"/>
              </a:rPr>
              <a:t>You’ll fix it much faster next time</a:t>
            </a:r>
          </a:p>
          <a:p>
            <a:pPr lvl="1">
              <a:buFont typeface="Arial" pitchFamily="34" charset="0"/>
              <a:buChar char="•"/>
            </a:pPr>
            <a:r>
              <a:rPr lang="en-US" sz="2800" b="0" i="0" dirty="0" smtClean="0">
                <a:solidFill>
                  <a:srgbClr val="000000"/>
                </a:solidFill>
                <a:latin typeface="+mn-lt"/>
                <a:ea typeface="+mn-ea"/>
                <a:cs typeface="+mn-cs"/>
              </a:rPr>
              <a:t>For serious repeating issues</a:t>
            </a:r>
            <a:r>
              <a:rPr lang="en-US" sz="2800" b="0" i="0" baseline="0" dirty="0" smtClean="0">
                <a:solidFill>
                  <a:srgbClr val="000000"/>
                </a:solidFill>
                <a:latin typeface="+mn-lt"/>
                <a:ea typeface="+mn-ea"/>
                <a:cs typeface="+mn-cs"/>
              </a:rPr>
              <a:t>, add an</a:t>
            </a:r>
            <a:r>
              <a:rPr lang="en-US" sz="2800" b="0" i="0" dirty="0" smtClean="0">
                <a:solidFill>
                  <a:srgbClr val="000000"/>
                </a:solidFill>
                <a:latin typeface="+mn-lt"/>
                <a:ea typeface="+mn-ea"/>
                <a:cs typeface="+mn-cs"/>
              </a:rPr>
              <a:t> event handler!</a:t>
            </a:r>
          </a:p>
        </p:txBody>
      </p:sp>
      <p:sp>
        <p:nvSpPr>
          <p:cNvPr id="6" name="Content Placeholder 5"/>
          <p:cNvSpPr>
            <a:spLocks noGrp="1"/>
          </p:cNvSpPr>
          <p:nvPr>
            <p:ph sz="half" idx="2"/>
          </p:nvPr>
        </p:nvSpPr>
        <p:spPr/>
        <p:txBody>
          <a:bodyPr/>
          <a:lstStyle/>
          <a:p>
            <a:endParaRPr lang="en-US" dirty="0"/>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posterous.com/getfile/files.posterous.com/litmanlive/efmpxDgyxIGszmCAatrjscbcAuGookCpzqaJzbCIzmAgvbJzmvgzncgohuFE/media_httpsbuzzfedcom_ezHas.jpg.scaled980.jpg"/>
          <p:cNvPicPr>
            <a:picLocks noChangeAspect="1" noChangeArrowheads="1"/>
          </p:cNvPicPr>
          <p:nvPr/>
        </p:nvPicPr>
        <p:blipFill>
          <a:blip r:embed="rId3" cstate="print"/>
          <a:srcRect/>
          <a:stretch>
            <a:fillRect/>
          </a:stretch>
        </p:blipFill>
        <p:spPr bwMode="auto">
          <a:xfrm>
            <a:off x="3592512" y="2506661"/>
            <a:ext cx="6096000" cy="4521201"/>
          </a:xfrm>
          <a:prstGeom prst="rect">
            <a:avLst/>
          </a:prstGeom>
          <a:noFill/>
        </p:spPr>
      </p:pic>
      <p:sp>
        <p:nvSpPr>
          <p:cNvPr id="2" name="Title 1"/>
          <p:cNvSpPr>
            <a:spLocks noGrp="1"/>
          </p:cNvSpPr>
          <p:nvPr>
            <p:ph type="title"/>
          </p:nvPr>
        </p:nvSpPr>
        <p:spPr/>
        <p:txBody>
          <a:bodyPr/>
          <a:lstStyle/>
          <a:p>
            <a:pPr lvl="0">
              <a:buFont typeface="Arial" pitchFamily="34" charset="0"/>
              <a:buNone/>
            </a:pPr>
            <a:r>
              <a:rPr lang="en-US" dirty="0" smtClean="0"/>
              <a:t>Test Features</a:t>
            </a:r>
            <a:endParaRPr lang="en-US" dirty="0"/>
          </a:p>
        </p:txBody>
      </p:sp>
      <p:sp>
        <p:nvSpPr>
          <p:cNvPr id="3" name="Content Placeholder 2"/>
          <p:cNvSpPr>
            <a:spLocks noGrp="1"/>
          </p:cNvSpPr>
          <p:nvPr>
            <p:ph idx="1"/>
          </p:nvPr>
        </p:nvSpPr>
        <p:spPr/>
        <p:txBody>
          <a:bodyPr/>
          <a:lstStyle/>
          <a:p>
            <a:pPr lvl="0"/>
            <a:r>
              <a:rPr lang="en-US" b="0" i="0" dirty="0" smtClean="0">
                <a:solidFill>
                  <a:srgbClr val="000000"/>
                </a:solidFill>
                <a:latin typeface="+mn-lt"/>
                <a:ea typeface="+mn-ea"/>
                <a:cs typeface="+mn-cs"/>
              </a:rPr>
              <a:t>“When you add a feature, add a [Nagios</a:t>
            </a:r>
            <a:r>
              <a:rPr lang="en-US" b="0" i="0" baseline="0" dirty="0" smtClean="0">
                <a:solidFill>
                  <a:srgbClr val="000000"/>
                </a:solidFill>
                <a:latin typeface="+mn-lt"/>
                <a:ea typeface="+mn-ea"/>
                <a:cs typeface="+mn-cs"/>
              </a:rPr>
              <a:t> check]</a:t>
            </a:r>
            <a:r>
              <a:rPr lang="en-US" b="0" i="0" dirty="0" smtClean="0">
                <a:solidFill>
                  <a:srgbClr val="000000"/>
                </a:solidFill>
                <a:latin typeface="+mn-lt"/>
                <a:ea typeface="+mn-ea"/>
                <a:cs typeface="+mn-cs"/>
              </a:rPr>
              <a:t> for just that feature”</a:t>
            </a:r>
          </a:p>
          <a:p>
            <a:pPr lvl="0">
              <a:buFont typeface="Arial" pitchFamily="34" charset="0"/>
              <a:buChar char="•"/>
            </a:pPr>
            <a:r>
              <a:rPr lang="en-US" b="0" i="0" dirty="0" smtClean="0">
                <a:solidFill>
                  <a:srgbClr val="000000"/>
                </a:solidFill>
                <a:latin typeface="+mn-lt"/>
                <a:ea typeface="+mn-ea"/>
                <a:cs typeface="+mn-cs"/>
              </a:rPr>
              <a:t>A new service</a:t>
            </a:r>
          </a:p>
          <a:p>
            <a:pPr lvl="0">
              <a:buFont typeface="Arial" pitchFamily="34" charset="0"/>
              <a:buChar char="•"/>
            </a:pPr>
            <a:r>
              <a:rPr lang="en-US" b="0" i="0" dirty="0" smtClean="0">
                <a:solidFill>
                  <a:srgbClr val="000000"/>
                </a:solidFill>
                <a:latin typeface="+mn-lt"/>
                <a:ea typeface="+mn-ea"/>
                <a:cs typeface="+mn-cs"/>
              </a:rPr>
              <a:t>A</a:t>
            </a:r>
            <a:r>
              <a:rPr lang="en-US" b="0" i="0" baseline="0" dirty="0" smtClean="0">
                <a:solidFill>
                  <a:srgbClr val="000000"/>
                </a:solidFill>
                <a:latin typeface="+mn-lt"/>
                <a:ea typeface="+mn-ea"/>
                <a:cs typeface="+mn-cs"/>
              </a:rPr>
              <a:t> new piece of</a:t>
            </a:r>
            <a:br>
              <a:rPr lang="en-US" b="0" i="0" baseline="0" dirty="0" smtClean="0">
                <a:solidFill>
                  <a:srgbClr val="000000"/>
                </a:solidFill>
                <a:latin typeface="+mn-lt"/>
                <a:ea typeface="+mn-ea"/>
                <a:cs typeface="+mn-cs"/>
              </a:rPr>
            </a:br>
            <a:r>
              <a:rPr lang="en-US" b="0" i="0" baseline="0" dirty="0" smtClean="0">
                <a:solidFill>
                  <a:srgbClr val="000000"/>
                </a:solidFill>
                <a:latin typeface="+mn-lt"/>
                <a:ea typeface="+mn-ea"/>
                <a:cs typeface="+mn-cs"/>
              </a:rPr>
              <a:t> hardware</a:t>
            </a: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uFont typeface="Arial" pitchFamily="34" charset="0"/>
              <a:buNone/>
            </a:pPr>
            <a:r>
              <a:rPr lang="en-US" dirty="0" smtClean="0"/>
              <a:t>Test </a:t>
            </a:r>
            <a:r>
              <a:rPr lang="en-US" dirty="0" err="1" smtClean="0"/>
              <a:t>Sysadmins</a:t>
            </a:r>
            <a:endParaRPr lang="en-US" dirty="0"/>
          </a:p>
        </p:txBody>
      </p:sp>
      <p:sp>
        <p:nvSpPr>
          <p:cNvPr id="3" name="Content Placeholder 2"/>
          <p:cNvSpPr>
            <a:spLocks noGrp="1"/>
          </p:cNvSpPr>
          <p:nvPr>
            <p:ph idx="1"/>
          </p:nvPr>
        </p:nvSpPr>
        <p:spPr>
          <a:xfrm>
            <a:off x="4430712" y="1493837"/>
            <a:ext cx="5462587" cy="4987925"/>
          </a:xfrm>
        </p:spPr>
        <p:txBody>
          <a:bodyPr/>
          <a:lstStyle/>
          <a:p>
            <a:pPr>
              <a:buFont typeface="Arial" pitchFamily="34" charset="0"/>
              <a:buChar char="•"/>
            </a:pPr>
            <a:r>
              <a:rPr lang="en-US" sz="2800" dirty="0" smtClean="0"/>
              <a:t>That</a:t>
            </a:r>
            <a:r>
              <a:rPr lang="en-US" sz="2800" baseline="0" dirty="0" smtClean="0"/>
              <a:t> thing you always forget to turn back on</a:t>
            </a:r>
          </a:p>
          <a:p>
            <a:pPr>
              <a:buFont typeface="Arial" pitchFamily="34" charset="0"/>
              <a:buChar char="•"/>
            </a:pPr>
            <a:r>
              <a:rPr lang="en-US" sz="2800" baseline="0" dirty="0" smtClean="0"/>
              <a:t>That task you always procrastinate (SSL cert expiry?)</a:t>
            </a:r>
          </a:p>
          <a:p>
            <a:pPr>
              <a:buFont typeface="Arial" pitchFamily="34" charset="0"/>
              <a:buChar char="•"/>
            </a:pPr>
            <a:r>
              <a:rPr lang="en-US" sz="2800" baseline="0" dirty="0" smtClean="0"/>
              <a:t>That </a:t>
            </a:r>
            <a:r>
              <a:rPr lang="en-US" sz="2800" baseline="0" dirty="0" err="1" smtClean="0"/>
              <a:t>filesystem</a:t>
            </a:r>
            <a:r>
              <a:rPr lang="en-US" sz="2800" baseline="0" dirty="0" smtClean="0"/>
              <a:t> that doesn’t always mount</a:t>
            </a:r>
          </a:p>
          <a:p>
            <a:pPr>
              <a:buFont typeface="Arial" pitchFamily="34" charset="0"/>
              <a:buChar char="•"/>
            </a:pPr>
            <a:r>
              <a:rPr lang="en-US" sz="2800" baseline="0" dirty="0" smtClean="0"/>
              <a:t>That long process you forget to verify (backups, anyone?)</a:t>
            </a:r>
          </a:p>
          <a:p>
            <a:pPr>
              <a:buFont typeface="Arial" pitchFamily="34" charset="0"/>
              <a:buChar char="•"/>
            </a:pPr>
            <a:r>
              <a:rPr lang="en-US" sz="2800" baseline="0" dirty="0" smtClean="0"/>
              <a:t>Random and senseless acts of system administration</a:t>
            </a:r>
            <a:endParaRPr lang="en-US" sz="2400" baseline="0" dirty="0" smtClean="0"/>
          </a:p>
        </p:txBody>
      </p:sp>
      <p:sp>
        <p:nvSpPr>
          <p:cNvPr id="4" name="Date Placeholder 3"/>
          <p:cNvSpPr>
            <a:spLocks noGrp="1"/>
          </p:cNvSpPr>
          <p:nvPr>
            <p:ph type="dt" idx="10"/>
          </p:nvPr>
        </p:nvSpPr>
        <p:spPr/>
        <p:txBody>
          <a:bodyPr/>
          <a:lstStyle/>
          <a:p>
            <a:r>
              <a:rPr lang="en-US" smtClean="0"/>
              <a:t>2011</a:t>
            </a:r>
            <a:endParaRPr lang="en-US"/>
          </a:p>
        </p:txBody>
      </p:sp>
      <p:pic>
        <p:nvPicPr>
          <p:cNvPr id="26626" name="Picture 2" descr="http://joeit.files.wordpress.com/2008/11/monitored.jpg?w=400&amp;h=400"/>
          <p:cNvPicPr>
            <a:picLocks noChangeAspect="1" noChangeArrowheads="1"/>
          </p:cNvPicPr>
          <p:nvPr/>
        </p:nvPicPr>
        <p:blipFill>
          <a:blip r:embed="rId3" cstate="print"/>
          <a:srcRect/>
          <a:stretch>
            <a:fillRect/>
          </a:stretch>
        </p:blipFill>
        <p:spPr bwMode="auto">
          <a:xfrm>
            <a:off x="315912" y="2027237"/>
            <a:ext cx="3810000" cy="3810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Users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“Login is slow!!!”</a:t>
            </a:r>
          </a:p>
          <a:p>
            <a:pPr>
              <a:buFont typeface="Arial" pitchFamily="34" charset="0"/>
              <a:buChar char="•"/>
            </a:pPr>
            <a:r>
              <a:rPr lang="en-US" dirty="0" smtClean="0"/>
              <a:t>How slow?</a:t>
            </a:r>
          </a:p>
          <a:p>
            <a:pPr>
              <a:buFont typeface="Arial" pitchFamily="34" charset="0"/>
              <a:buChar char="•"/>
            </a:pPr>
            <a:endParaRPr lang="en-US" dirty="0" smtClean="0"/>
          </a:p>
        </p:txBody>
      </p:sp>
      <p:sp>
        <p:nvSpPr>
          <p:cNvPr id="4" name="Date Placeholder 3"/>
          <p:cNvSpPr>
            <a:spLocks noGrp="1"/>
          </p:cNvSpPr>
          <p:nvPr>
            <p:ph type="dt" idx="10"/>
          </p:nvPr>
        </p:nvSpPr>
        <p:spPr/>
        <p:txBody>
          <a:bodyPr/>
          <a:lstStyle/>
          <a:p>
            <a:r>
              <a:rPr lang="en-US" smtClean="0"/>
              <a:t>2011</a:t>
            </a:r>
            <a:endParaRPr lang="en-US"/>
          </a:p>
        </p:txBody>
      </p:sp>
      <p:pic>
        <p:nvPicPr>
          <p:cNvPr id="24580" name="Picture 4" descr="http://www.w3.org/2008/Talks/09-mwbp-smart/mobilecrazy.png"/>
          <p:cNvPicPr>
            <a:picLocks noChangeAspect="1" noChangeArrowheads="1"/>
          </p:cNvPicPr>
          <p:nvPr/>
        </p:nvPicPr>
        <p:blipFill>
          <a:blip r:embed="rId3" cstate="print"/>
          <a:srcRect/>
          <a:stretch>
            <a:fillRect/>
          </a:stretch>
        </p:blipFill>
        <p:spPr bwMode="auto">
          <a:xfrm flipH="1">
            <a:off x="4430712" y="2027237"/>
            <a:ext cx="5384800" cy="4038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III. Sample Tools for Nagios</a:t>
            </a:r>
            <a:endParaRPr lang="en-US" dirty="0"/>
          </a:p>
        </p:txBody>
      </p:sp>
      <p:sp>
        <p:nvSpPr>
          <p:cNvPr id="6" name="Text Placeholder 5"/>
          <p:cNvSpPr>
            <a:spLocks noGrp="1"/>
          </p:cNvSpPr>
          <p:nvPr>
            <p:ph type="body" idx="1"/>
          </p:nvPr>
        </p:nvSpPr>
        <p:spPr/>
        <p:txBody>
          <a:bodyPr/>
          <a:lstStyle/>
          <a:p>
            <a:r>
              <a:rPr lang="en-US" dirty="0" smtClean="0"/>
              <a:t>Reusing</a:t>
            </a:r>
            <a:r>
              <a:rPr lang="en-US" baseline="0" dirty="0" smtClean="0"/>
              <a:t> software testing tools for monitoring</a:t>
            </a:r>
            <a:endParaRPr lang="en-US" dirty="0"/>
          </a:p>
        </p:txBody>
      </p:sp>
      <p:sp>
        <p:nvSpPr>
          <p:cNvPr id="3" name="Date Placeholder 3"/>
          <p:cNvSpPr>
            <a:spLocks noGrp="1"/>
          </p:cNvSpPr>
          <p:nvPr>
            <p:ph type="dt" idx="4294967295"/>
          </p:nvPr>
        </p:nvSpPr>
        <p:spPr>
          <a:xfrm>
            <a:off x="0" y="7186613"/>
            <a:ext cx="2205038" cy="242887"/>
          </a:xfrm>
          <a:prstGeom prst="rect">
            <a:avLst/>
          </a:prstGeom>
        </p:spPr>
        <p:txBody>
          <a:bodyPr/>
          <a:lstStyle/>
          <a:p>
            <a:r>
              <a:rPr lang="en-US"/>
              <a:t>2011</a:t>
            </a:r>
          </a:p>
        </p:txBody>
      </p:sp>
      <p:sp>
        <p:nvSpPr>
          <p:cNvPr id="4" name="Footer Placeholder 4"/>
          <p:cNvSpPr>
            <a:spLocks noGrp="1"/>
          </p:cNvSpPr>
          <p:nvPr>
            <p:ph type="ftr" idx="4294967295"/>
          </p:nvPr>
        </p:nvSpPr>
        <p:spPr>
          <a:xfrm>
            <a:off x="7727950" y="7186613"/>
            <a:ext cx="2352675" cy="242887"/>
          </a:xfrm>
          <a:prstGeom prst="rect">
            <a:avLst/>
          </a:prstGeom>
        </p:spPr>
        <p:txBody>
          <a:bodyPr/>
          <a:lstStyle/>
          <a:p>
            <a:r>
              <a:rPr lang="en-US"/>
              <a:t>Nagios World Conference</a:t>
            </a:r>
          </a:p>
        </p:txBody>
      </p:sp>
      <p:sp>
        <p:nvSpPr>
          <p:cNvPr id="5" name="Slide Number Placeholder 5"/>
          <p:cNvSpPr>
            <a:spLocks noGrp="1"/>
          </p:cNvSpPr>
          <p:nvPr>
            <p:ph type="sldNum" idx="4294967295"/>
          </p:nvPr>
        </p:nvSpPr>
        <p:spPr>
          <a:xfrm>
            <a:off x="0" y="8151813"/>
            <a:ext cx="2346325" cy="519112"/>
          </a:xfrm>
          <a:prstGeom prst="rect">
            <a:avLst/>
          </a:prstGeom>
        </p:spPr>
        <p:txBody>
          <a:bodyPr/>
          <a:lstStyle/>
          <a:p>
            <a:fld id="{31A7FB4F-CB2D-4E50-AF8C-348B6FB43D56}" type="slidenum">
              <a:rPr lang="en-US"/>
              <a:pPr/>
              <a:t>34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a:t>2011</a:t>
            </a:r>
          </a:p>
        </p:txBody>
      </p:sp>
      <p:sp>
        <p:nvSpPr>
          <p:cNvPr id="5" name="Slide Number Placeholder 4"/>
          <p:cNvSpPr>
            <a:spLocks noGrp="1"/>
          </p:cNvSpPr>
          <p:nvPr>
            <p:ph type="sldNum" idx="11"/>
          </p:nvPr>
        </p:nvSpPr>
        <p:spPr/>
        <p:txBody>
          <a:bodyPr/>
          <a:lstStyle/>
          <a:p>
            <a:fld id="{9E04E3FF-F333-48B5-84C1-4D4BD3A645DB}" type="slidenum">
              <a:rPr lang="en-US"/>
              <a:pPr/>
              <a:t>35</a:t>
            </a:fld>
            <a:endParaRPr lang="en-US"/>
          </a:p>
        </p:txBody>
      </p:sp>
      <p:sp>
        <p:nvSpPr>
          <p:cNvPr id="9217" name="Rectangle 1"/>
          <p:cNvSpPr>
            <a:spLocks noGrp="1" noChangeArrowheads="1"/>
          </p:cNvSpPr>
          <p:nvPr>
            <p:ph type="title" idx="4294967295"/>
          </p:nvPr>
        </p:nvSpPr>
        <p:spPr>
          <a:xfrm>
            <a:off x="254000" y="223838"/>
            <a:ext cx="7348538" cy="503237"/>
          </a:xfrm>
          <a:ln/>
        </p:spPr>
        <p:txBody>
          <a:bodyPr tIns="28224"/>
          <a:lstStyle/>
          <a:p>
            <a:pPr>
              <a:tabLst>
                <a:tab pos="723900" algn="l"/>
                <a:tab pos="1447800" algn="l"/>
                <a:tab pos="2171700" algn="l"/>
                <a:tab pos="2895600" algn="l"/>
                <a:tab pos="3619500" algn="l"/>
                <a:tab pos="4343400" algn="l"/>
                <a:tab pos="5067300" algn="l"/>
                <a:tab pos="5791200" algn="l"/>
                <a:tab pos="6515100" algn="l"/>
                <a:tab pos="7239000" algn="l"/>
              </a:tabLst>
            </a:pPr>
            <a:r>
              <a:rPr lang="en-US" dirty="0" smtClean="0"/>
              <a:t>TAP – Test Anything Protocol</a:t>
            </a:r>
            <a:endParaRPr lang="en-US" dirty="0"/>
          </a:p>
        </p:txBody>
      </p:sp>
      <p:sp>
        <p:nvSpPr>
          <p:cNvPr id="9218" name="Rectangle 2"/>
          <p:cNvSpPr>
            <a:spLocks noGrp="1" noChangeArrowheads="1"/>
          </p:cNvSpPr>
          <p:nvPr>
            <p:ph type="body" idx="4294967295"/>
          </p:nvPr>
        </p:nvSpPr>
        <p:spPr>
          <a:xfrm>
            <a:off x="492125" y="1646237"/>
            <a:ext cx="9070975" cy="4724400"/>
          </a:xfrm>
          <a:ln/>
        </p:spPr>
        <p:txBody>
          <a:bodyPr/>
          <a:lstStyle/>
          <a:p>
            <a:pPr lvl="0">
              <a:buFont typeface="Arial" pitchFamily="34" charset="0"/>
              <a:buNone/>
            </a:pPr>
            <a:endParaRPr lang="en-US" dirty="0" smtClean="0"/>
          </a:p>
        </p:txBody>
      </p:sp>
      <p:pic>
        <p:nvPicPr>
          <p:cNvPr id="20482" name="Picture 2" descr="http://testanything.org/i/tap.png"/>
          <p:cNvPicPr>
            <a:picLocks noChangeAspect="1" noChangeArrowheads="1"/>
          </p:cNvPicPr>
          <p:nvPr/>
        </p:nvPicPr>
        <p:blipFill>
          <a:blip r:embed="rId3" cstate="print"/>
          <a:srcRect/>
          <a:stretch>
            <a:fillRect/>
          </a:stretch>
        </p:blipFill>
        <p:spPr bwMode="auto">
          <a:xfrm>
            <a:off x="3211512" y="1036637"/>
            <a:ext cx="4267200" cy="4267204"/>
          </a:xfrm>
          <a:prstGeom prst="rect">
            <a:avLst/>
          </a:prstGeom>
          <a:noFill/>
        </p:spPr>
      </p:pic>
      <p:pic>
        <p:nvPicPr>
          <p:cNvPr id="43010" name="Picture 2" descr="QR code"/>
          <p:cNvPicPr>
            <a:picLocks noChangeAspect="1" noChangeArrowheads="1"/>
          </p:cNvPicPr>
          <p:nvPr/>
        </p:nvPicPr>
        <p:blipFill>
          <a:blip r:embed="rId4"/>
          <a:srcRect/>
          <a:stretch>
            <a:fillRect/>
          </a:stretch>
        </p:blipFill>
        <p:spPr bwMode="auto">
          <a:xfrm>
            <a:off x="5649912" y="5761037"/>
            <a:ext cx="952500" cy="952500"/>
          </a:xfrm>
          <a:prstGeom prst="rect">
            <a:avLst/>
          </a:prstGeom>
          <a:noFill/>
        </p:spPr>
      </p:pic>
      <p:sp>
        <p:nvSpPr>
          <p:cNvPr id="8" name="TextBox 7"/>
          <p:cNvSpPr txBox="1"/>
          <p:nvPr/>
        </p:nvSpPr>
        <p:spPr>
          <a:xfrm>
            <a:off x="3287712" y="5989637"/>
            <a:ext cx="1877502" cy="349968"/>
          </a:xfrm>
          <a:prstGeom prst="rect">
            <a:avLst/>
          </a:prstGeom>
          <a:noFill/>
        </p:spPr>
        <p:txBody>
          <a:bodyPr wrap="none" rtlCol="0">
            <a:spAutoFit/>
          </a:bodyPr>
          <a:lstStyle/>
          <a:p>
            <a:r>
              <a:rPr lang="en-US" i="1" dirty="0" smtClean="0"/>
              <a:t>Testanything.org</a:t>
            </a:r>
            <a:endParaRPr lang="en-US" i="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Arial" pitchFamily="34" charset="0"/>
              <a:buNone/>
              <a:tabLst/>
              <a:defRPr/>
            </a:pPr>
            <a:r>
              <a:rPr lang="en-US" dirty="0" smtClean="0"/>
              <a:t>TAP</a:t>
            </a:r>
            <a:r>
              <a:rPr lang="en-US" sz="3200" b="1" dirty="0" smtClean="0">
                <a:solidFill>
                  <a:srgbClr val="FFFFFF"/>
                </a:solidFill>
                <a:latin typeface="+mj-lt"/>
                <a:ea typeface="+mj-ea"/>
                <a:cs typeface="+mj-cs"/>
              </a:rPr>
              <a:t> – Test Anything Protocol</a:t>
            </a:r>
          </a:p>
        </p:txBody>
      </p:sp>
      <p:sp>
        <p:nvSpPr>
          <p:cNvPr id="3" name="Content Placeholder 2"/>
          <p:cNvSpPr>
            <a:spLocks noGrp="1"/>
          </p:cNvSpPr>
          <p:nvPr>
            <p:ph idx="1"/>
          </p:nvPr>
        </p:nvSpPr>
        <p:spPr/>
        <p:txBody>
          <a:bodyPr/>
          <a:lstStyle/>
          <a:p>
            <a:pPr lvl="0">
              <a:buFont typeface="Arial" pitchFamily="34" charset="0"/>
              <a:buChar char="•"/>
            </a:pPr>
            <a:r>
              <a:rPr lang="en-US" dirty="0" smtClean="0"/>
              <a:t>Widespread for Perl, many other</a:t>
            </a:r>
            <a:r>
              <a:rPr lang="en-US" baseline="0" dirty="0" smtClean="0"/>
              <a:t>s</a:t>
            </a:r>
            <a:endParaRPr lang="en-US" dirty="0" smtClean="0"/>
          </a:p>
          <a:p>
            <a:pPr lvl="0">
              <a:buFont typeface="Arial" pitchFamily="34" charset="0"/>
              <a:buChar char="•"/>
            </a:pPr>
            <a:r>
              <a:rPr lang="en-US" dirty="0" smtClean="0"/>
              <a:t>Simple output (kind of like Nagios </a:t>
            </a:r>
            <a:r>
              <a:rPr lang="en-US" dirty="0" err="1" smtClean="0"/>
              <a:t>plugins</a:t>
            </a:r>
            <a:r>
              <a:rPr lang="en-US" dirty="0" smtClean="0"/>
              <a:t>)</a:t>
            </a:r>
          </a:p>
          <a:p>
            <a:pPr lvl="0"/>
            <a:r>
              <a:rPr lang="en-US" sz="3600" dirty="0" smtClean="0"/>
              <a:t>	</a:t>
            </a:r>
            <a:r>
              <a:rPr lang="en-US" sz="2800" dirty="0" smtClean="0">
                <a:latin typeface="Consolas" pitchFamily="49" charset="0"/>
                <a:cs typeface="Consolas" pitchFamily="49" charset="0"/>
              </a:rPr>
              <a:t>1..4 </a:t>
            </a:r>
            <a:br>
              <a:rPr lang="en-US" sz="2800" dirty="0" smtClean="0">
                <a:latin typeface="Consolas" pitchFamily="49" charset="0"/>
                <a:cs typeface="Consolas" pitchFamily="49" charset="0"/>
              </a:rPr>
            </a:br>
            <a:r>
              <a:rPr lang="en-US" sz="2800" dirty="0" smtClean="0">
                <a:solidFill>
                  <a:schemeClr val="accent1">
                    <a:lumMod val="50000"/>
                  </a:schemeClr>
                </a:solidFill>
                <a:latin typeface="Consolas" pitchFamily="49" charset="0"/>
                <a:cs typeface="Consolas" pitchFamily="49" charset="0"/>
              </a:rPr>
              <a:t>ok 1 </a:t>
            </a:r>
            <a:r>
              <a:rPr lang="en-US" sz="2800" dirty="0" smtClean="0">
                <a:latin typeface="Consolas" pitchFamily="49" charset="0"/>
                <a:cs typeface="Consolas" pitchFamily="49" charset="0"/>
              </a:rPr>
              <a:t>- Input file opened </a:t>
            </a:r>
            <a:br>
              <a:rPr lang="en-US" sz="2800" dirty="0" smtClean="0">
                <a:latin typeface="Consolas" pitchFamily="49" charset="0"/>
                <a:cs typeface="Consolas" pitchFamily="49" charset="0"/>
              </a:rPr>
            </a:br>
            <a:r>
              <a:rPr lang="en-US" sz="2800" dirty="0" smtClean="0">
                <a:solidFill>
                  <a:srgbClr val="FF0000"/>
                </a:solidFill>
                <a:latin typeface="Consolas" pitchFamily="49" charset="0"/>
                <a:cs typeface="Consolas" pitchFamily="49" charset="0"/>
              </a:rPr>
              <a:t>not ok 2 </a:t>
            </a:r>
            <a:r>
              <a:rPr lang="en-US" sz="2800" dirty="0" smtClean="0">
                <a:latin typeface="Consolas" pitchFamily="49" charset="0"/>
                <a:cs typeface="Consolas" pitchFamily="49" charset="0"/>
              </a:rPr>
              <a:t>- First line of the input valid </a:t>
            </a:r>
            <a:br>
              <a:rPr lang="en-US" sz="2800" dirty="0" smtClean="0">
                <a:latin typeface="Consolas" pitchFamily="49" charset="0"/>
                <a:cs typeface="Consolas" pitchFamily="49" charset="0"/>
              </a:rPr>
            </a:br>
            <a:r>
              <a:rPr lang="en-US" sz="2800" dirty="0" smtClean="0">
                <a:solidFill>
                  <a:schemeClr val="accent1">
                    <a:lumMod val="50000"/>
                  </a:schemeClr>
                </a:solidFill>
                <a:latin typeface="Consolas" pitchFamily="49" charset="0"/>
                <a:cs typeface="Consolas" pitchFamily="49" charset="0"/>
              </a:rPr>
              <a:t>ok 3 </a:t>
            </a:r>
            <a:r>
              <a:rPr lang="en-US" sz="2800" dirty="0" smtClean="0">
                <a:latin typeface="Consolas" pitchFamily="49" charset="0"/>
                <a:cs typeface="Consolas" pitchFamily="49" charset="0"/>
              </a:rPr>
              <a:t>- Read the rest of the file </a:t>
            </a:r>
            <a:br>
              <a:rPr lang="en-US" sz="2800" dirty="0" smtClean="0">
                <a:latin typeface="Consolas" pitchFamily="49" charset="0"/>
                <a:cs typeface="Consolas" pitchFamily="49" charset="0"/>
              </a:rPr>
            </a:br>
            <a:r>
              <a:rPr lang="en-US" sz="2800" dirty="0" smtClean="0">
                <a:solidFill>
                  <a:srgbClr val="FF0000"/>
                </a:solidFill>
                <a:latin typeface="Consolas" pitchFamily="49" charset="0"/>
                <a:cs typeface="Consolas" pitchFamily="49" charset="0"/>
              </a:rPr>
              <a:t>not ok 4 </a:t>
            </a:r>
            <a:r>
              <a:rPr lang="en-US" sz="2800" dirty="0" smtClean="0">
                <a:latin typeface="Consolas" pitchFamily="49" charset="0"/>
                <a:cs typeface="Consolas" pitchFamily="49" charset="0"/>
              </a:rPr>
              <a:t>- Summarized correctly</a:t>
            </a:r>
            <a:endParaRPr lang="en-US" dirty="0"/>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 is widely used for Perl unit tests</a:t>
            </a:r>
            <a:endParaRPr lang="en-US" dirty="0"/>
          </a:p>
        </p:txBody>
      </p:sp>
      <p:sp>
        <p:nvSpPr>
          <p:cNvPr id="3" name="Content Placeholder 2"/>
          <p:cNvSpPr>
            <a:spLocks noGrp="1"/>
          </p:cNvSpPr>
          <p:nvPr>
            <p:ph idx="1"/>
          </p:nvPr>
        </p:nvSpPr>
        <p:spPr/>
        <p:txBody>
          <a:bodyPr/>
          <a:lstStyle/>
          <a:p>
            <a:r>
              <a:rPr lang="en-US" dirty="0" smtClean="0"/>
              <a:t>The core Perl language has over 92,000 </a:t>
            </a:r>
            <a:r>
              <a:rPr lang="en-US" dirty="0" smtClean="0"/>
              <a:t>tests </a:t>
            </a:r>
          </a:p>
          <a:p>
            <a:r>
              <a:rPr lang="en-US" dirty="0" smtClean="0"/>
              <a:t>There </a:t>
            </a:r>
            <a:r>
              <a:rPr lang="en-US" dirty="0" smtClean="0"/>
              <a:t>are over 142,000 tests for the libraries bundled with </a:t>
            </a:r>
            <a:r>
              <a:rPr lang="en-US" dirty="0" smtClean="0"/>
              <a:t>it.</a:t>
            </a:r>
          </a:p>
          <a:p>
            <a:r>
              <a:rPr lang="en-US" dirty="0" smtClean="0"/>
              <a:t>Whenever you install a CPAN module:</a:t>
            </a:r>
          </a:p>
          <a:p>
            <a:pPr marL="400050" lvl="1" indent="0">
              <a:spcAft>
                <a:spcPts val="0"/>
              </a:spcAft>
            </a:pPr>
            <a:r>
              <a:rPr lang="en-US" sz="1600" dirty="0" smtClean="0">
                <a:latin typeface="Consolas" pitchFamily="49" charset="0"/>
                <a:cs typeface="Consolas" pitchFamily="49" charset="0"/>
              </a:rPr>
              <a:t>t/</a:t>
            </a:r>
            <a:r>
              <a:rPr lang="en-US" sz="1600" dirty="0" err="1" smtClean="0">
                <a:latin typeface="Consolas" pitchFamily="49" charset="0"/>
                <a:cs typeface="Consolas" pitchFamily="49" charset="0"/>
              </a:rPr>
              <a:t>check_stuff.t</a:t>
            </a:r>
            <a:r>
              <a:rPr lang="en-US" sz="1600" dirty="0" smtClean="0">
                <a:latin typeface="Consolas" pitchFamily="49" charset="0"/>
                <a:cs typeface="Consolas" pitchFamily="49" charset="0"/>
              </a:rPr>
              <a:t> ................... ok</a:t>
            </a:r>
          </a:p>
          <a:p>
            <a:pPr marL="400050" lvl="1" indent="0">
              <a:spcAft>
                <a:spcPts val="0"/>
              </a:spcAft>
            </a:pPr>
            <a:r>
              <a:rPr lang="en-US" sz="1600" dirty="0" smtClean="0">
                <a:latin typeface="Consolas" pitchFamily="49" charset="0"/>
                <a:cs typeface="Consolas" pitchFamily="49" charset="0"/>
              </a:rPr>
              <a:t>t/Nagios-Plugin-01.t .............. ok</a:t>
            </a:r>
          </a:p>
          <a:p>
            <a:pPr marL="400050" lvl="1" indent="0">
              <a:spcAft>
                <a:spcPts val="0"/>
              </a:spcAft>
            </a:pPr>
            <a:r>
              <a:rPr lang="en-US" sz="1600" dirty="0" smtClean="0">
                <a:latin typeface="Consolas" pitchFamily="49" charset="0"/>
                <a:cs typeface="Consolas" pitchFamily="49" charset="0"/>
              </a:rPr>
              <a:t>t/Nagios-Plugin-02.t .............. ok</a:t>
            </a:r>
          </a:p>
          <a:p>
            <a:pPr marL="400050" lvl="1" indent="0">
              <a:spcAft>
                <a:spcPts val="0"/>
              </a:spcAft>
            </a:pPr>
            <a:r>
              <a:rPr lang="en-US" sz="1600" dirty="0" smtClean="0">
                <a:latin typeface="Consolas" pitchFamily="49" charset="0"/>
                <a:cs typeface="Consolas" pitchFamily="49" charset="0"/>
              </a:rPr>
              <a:t>t/Nagios-Plugin-03.t .............. ok</a:t>
            </a:r>
          </a:p>
          <a:p>
            <a:pPr marL="400050" lvl="1" indent="0">
              <a:spcAft>
                <a:spcPts val="0"/>
              </a:spcAft>
            </a:pPr>
            <a:r>
              <a:rPr lang="en-US" sz="1600" dirty="0" smtClean="0">
                <a:latin typeface="Consolas" pitchFamily="49" charset="0"/>
                <a:cs typeface="Consolas" pitchFamily="49" charset="0"/>
              </a:rPr>
              <a:t>t/Nagios-Plugin-04.t .............. </a:t>
            </a:r>
            <a:r>
              <a:rPr lang="en-US" sz="1600" dirty="0" smtClean="0">
                <a:latin typeface="Consolas" pitchFamily="49" charset="0"/>
                <a:cs typeface="Consolas" pitchFamily="49" charset="0"/>
              </a:rPr>
              <a:t>Ok</a:t>
            </a:r>
            <a:endParaRPr lang="en-US" sz="1600" dirty="0" smtClean="0">
              <a:latin typeface="Consolas" pitchFamily="49" charset="0"/>
              <a:cs typeface="Consolas" pitchFamily="49" charset="0"/>
            </a:endParaRPr>
          </a:p>
          <a:p>
            <a:pPr marL="400050" lvl="1" indent="0">
              <a:spcAft>
                <a:spcPts val="0"/>
              </a:spcAft>
            </a:pPr>
            <a:r>
              <a:rPr lang="en-US" sz="1600" dirty="0" smtClean="0">
                <a:latin typeface="Consolas" pitchFamily="49" charset="0"/>
                <a:cs typeface="Consolas" pitchFamily="49" charset="0"/>
              </a:rPr>
              <a:t>t/Nagios-Plugin-Functions-01.t </a:t>
            </a:r>
            <a:r>
              <a:rPr lang="en-US" sz="1600" dirty="0" smtClean="0">
                <a:latin typeface="Consolas" pitchFamily="49" charset="0"/>
                <a:cs typeface="Consolas" pitchFamily="49" charset="0"/>
              </a:rPr>
              <a:t>.... ok</a:t>
            </a:r>
          </a:p>
          <a:p>
            <a:pPr marL="400050" lvl="1" indent="0">
              <a:spcAft>
                <a:spcPts val="0"/>
              </a:spcAft>
            </a:pPr>
            <a:r>
              <a:rPr lang="en-US" sz="1600" dirty="0" smtClean="0">
                <a:latin typeface="Consolas" pitchFamily="49" charset="0"/>
                <a:cs typeface="Consolas" pitchFamily="49" charset="0"/>
              </a:rPr>
              <a:t>t/Nagios-Plugin-Functions-02.t .... </a:t>
            </a:r>
            <a:r>
              <a:rPr lang="en-US" sz="1600" dirty="0" smtClean="0">
                <a:latin typeface="Consolas" pitchFamily="49" charset="0"/>
                <a:cs typeface="Consolas" pitchFamily="49" charset="0"/>
              </a:rPr>
              <a:t>Ok</a:t>
            </a:r>
          </a:p>
          <a:p>
            <a:pPr marL="400050" lvl="1" indent="0">
              <a:spcAft>
                <a:spcPts val="0"/>
              </a:spcAft>
            </a:pPr>
            <a:r>
              <a:rPr lang="en-US" sz="1600" dirty="0" smtClean="0">
                <a:latin typeface="Consolas" pitchFamily="49" charset="0"/>
                <a:cs typeface="Consolas" pitchFamily="49" charset="0"/>
              </a:rPr>
              <a:t> . . . </a:t>
            </a:r>
          </a:p>
          <a:p>
            <a:pPr marL="400050" lvl="1" indent="0">
              <a:spcAft>
                <a:spcPts val="0"/>
              </a:spcAft>
            </a:pPr>
            <a:r>
              <a:rPr lang="en-US" sz="1600" dirty="0" smtClean="0">
                <a:latin typeface="Consolas" pitchFamily="49" charset="0"/>
                <a:cs typeface="Consolas" pitchFamily="49" charset="0"/>
              </a:rPr>
              <a:t>All </a:t>
            </a:r>
            <a:r>
              <a:rPr lang="en-US" sz="1600" dirty="0" smtClean="0">
                <a:latin typeface="Consolas" pitchFamily="49" charset="0"/>
                <a:cs typeface="Consolas" pitchFamily="49" charset="0"/>
              </a:rPr>
              <a:t>tests successful.</a:t>
            </a:r>
          </a:p>
          <a:p>
            <a:pPr marL="400050" lvl="1" indent="0">
              <a:spcAft>
                <a:spcPts val="0"/>
              </a:spcAft>
            </a:pPr>
            <a:r>
              <a:rPr lang="en-US" sz="1600" dirty="0" smtClean="0">
                <a:latin typeface="Consolas" pitchFamily="49" charset="0"/>
                <a:cs typeface="Consolas" pitchFamily="49" charset="0"/>
              </a:rPr>
              <a:t>Files=16, Tests=971,  5 </a:t>
            </a:r>
            <a:r>
              <a:rPr lang="en-US" sz="1600" dirty="0" err="1" smtClean="0">
                <a:latin typeface="Consolas" pitchFamily="49" charset="0"/>
                <a:cs typeface="Consolas" pitchFamily="49" charset="0"/>
              </a:rPr>
              <a:t>wallclock</a:t>
            </a: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secs</a:t>
            </a:r>
            <a:r>
              <a:rPr lang="en-US" sz="1600" dirty="0" smtClean="0">
                <a:latin typeface="Consolas" pitchFamily="49" charset="0"/>
                <a:cs typeface="Consolas" pitchFamily="49" charset="0"/>
              </a:rPr>
              <a:t> ( 0.21 </a:t>
            </a:r>
            <a:r>
              <a:rPr lang="en-US" sz="1600" dirty="0" err="1" smtClean="0">
                <a:latin typeface="Consolas" pitchFamily="49" charset="0"/>
                <a:cs typeface="Consolas" pitchFamily="49" charset="0"/>
              </a:rPr>
              <a:t>usr</a:t>
            </a:r>
            <a:r>
              <a:rPr lang="en-US" sz="1600" dirty="0" smtClean="0">
                <a:latin typeface="Consolas" pitchFamily="49" charset="0"/>
                <a:cs typeface="Consolas" pitchFamily="49" charset="0"/>
              </a:rPr>
              <a:t>  0.07 sys +  4.27 </a:t>
            </a:r>
            <a:r>
              <a:rPr lang="en-US" sz="1600" dirty="0" err="1" smtClean="0">
                <a:latin typeface="Consolas" pitchFamily="49" charset="0"/>
                <a:cs typeface="Consolas" pitchFamily="49" charset="0"/>
              </a:rPr>
              <a:t>cusr</a:t>
            </a:r>
            <a:r>
              <a:rPr lang="en-US" sz="1600" dirty="0" smtClean="0">
                <a:latin typeface="Consolas" pitchFamily="49" charset="0"/>
                <a:cs typeface="Consolas" pitchFamily="49" charset="0"/>
              </a:rPr>
              <a:t>  0.42 </a:t>
            </a:r>
            <a:r>
              <a:rPr lang="en-US" sz="1600" dirty="0" err="1" smtClean="0">
                <a:latin typeface="Consolas" pitchFamily="49" charset="0"/>
                <a:cs typeface="Consolas" pitchFamily="49" charset="0"/>
              </a:rPr>
              <a:t>csys</a:t>
            </a:r>
            <a:r>
              <a:rPr lang="en-US" sz="1600" dirty="0" smtClean="0">
                <a:latin typeface="Consolas" pitchFamily="49" charset="0"/>
                <a:cs typeface="Consolas" pitchFamily="49" charset="0"/>
              </a:rPr>
              <a:t> =  4.97 CPU)</a:t>
            </a:r>
          </a:p>
          <a:p>
            <a:pPr marL="400050" lvl="1" indent="0">
              <a:spcAft>
                <a:spcPts val="0"/>
              </a:spcAft>
            </a:pPr>
            <a:r>
              <a:rPr lang="en-US" sz="1600" dirty="0" smtClean="0">
                <a:latin typeface="Consolas" pitchFamily="49" charset="0"/>
                <a:cs typeface="Consolas" pitchFamily="49" charset="0"/>
              </a:rPr>
              <a:t>Result: PASS</a:t>
            </a:r>
          </a:p>
          <a:p>
            <a:endParaRPr lang="en-US" dirty="0"/>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 producer example</a:t>
            </a:r>
            <a:endParaRPr lang="en-US" dirty="0"/>
          </a:p>
        </p:txBody>
      </p:sp>
      <p:sp>
        <p:nvSpPr>
          <p:cNvPr id="3" name="Content Placeholder 2"/>
          <p:cNvSpPr>
            <a:spLocks noGrp="1"/>
          </p:cNvSpPr>
          <p:nvPr>
            <p:ph idx="1"/>
          </p:nvPr>
        </p:nvSpPr>
        <p:spPr/>
        <p:txBody>
          <a:bodyPr/>
          <a:lstStyle/>
          <a:p>
            <a:r>
              <a:rPr lang="en-US" dirty="0" smtClean="0"/>
              <a:t>Writing test scripts is super easy.</a:t>
            </a:r>
          </a:p>
          <a:p>
            <a:r>
              <a:rPr lang="en-US" i="1" dirty="0" smtClean="0">
                <a:solidFill>
                  <a:srgbClr val="666666"/>
                </a:solidFill>
                <a:latin typeface="Consolas" pitchFamily="49" charset="0"/>
                <a:cs typeface="Consolas" pitchFamily="49" charset="0"/>
              </a:rPr>
              <a:t>#!/</a:t>
            </a:r>
            <a:r>
              <a:rPr lang="en-US" i="1" dirty="0" err="1" smtClean="0">
                <a:solidFill>
                  <a:srgbClr val="666666"/>
                </a:solidFill>
                <a:latin typeface="Consolas" pitchFamily="49" charset="0"/>
                <a:cs typeface="Consolas" pitchFamily="49" charset="0"/>
              </a:rPr>
              <a:t>usr</a:t>
            </a:r>
            <a:r>
              <a:rPr lang="en-US" i="1" dirty="0" smtClean="0">
                <a:solidFill>
                  <a:srgbClr val="666666"/>
                </a:solidFill>
                <a:latin typeface="Consolas" pitchFamily="49" charset="0"/>
                <a:cs typeface="Consolas" pitchFamily="49" charset="0"/>
              </a:rPr>
              <a:t>/bin/</a:t>
            </a:r>
            <a:r>
              <a:rPr lang="en-US" i="1" dirty="0" err="1" smtClean="0">
                <a:solidFill>
                  <a:srgbClr val="666666"/>
                </a:solidFill>
                <a:latin typeface="Consolas" pitchFamily="49" charset="0"/>
                <a:cs typeface="Consolas" pitchFamily="49" charset="0"/>
              </a:rPr>
              <a:t>perl</a:t>
            </a:r>
            <a:r>
              <a:rPr lang="en-US" i="1" dirty="0" smtClean="0">
                <a:solidFill>
                  <a:srgbClr val="666666"/>
                </a:solidFill>
                <a:latin typeface="Consolas" pitchFamily="49" charset="0"/>
                <a:cs typeface="Consolas" pitchFamily="49" charset="0"/>
              </a:rPr>
              <a:t> -w</a:t>
            </a:r>
            <a:r>
              <a:rPr lang="en-US" dirty="0" smtClean="0">
                <a:latin typeface="Consolas" pitchFamily="49" charset="0"/>
                <a:cs typeface="Consolas" pitchFamily="49" charset="0"/>
              </a:rPr>
              <a:t/>
            </a:r>
            <a:br>
              <a:rPr lang="en-US" dirty="0" smtClean="0">
                <a:latin typeface="Consolas" pitchFamily="49" charset="0"/>
                <a:cs typeface="Consolas" pitchFamily="49" charset="0"/>
              </a:rPr>
            </a:br>
            <a:r>
              <a:rPr lang="en-US" b="1" dirty="0" smtClean="0">
                <a:latin typeface="Consolas" pitchFamily="49" charset="0"/>
                <a:cs typeface="Consolas" pitchFamily="49" charset="0"/>
              </a:rPr>
              <a:t>use</a:t>
            </a:r>
            <a:r>
              <a:rPr lang="en-US" dirty="0" smtClean="0">
                <a:latin typeface="Consolas" pitchFamily="49" charset="0"/>
                <a:cs typeface="Consolas" pitchFamily="49" charset="0"/>
              </a:rPr>
              <a:t> Test</a:t>
            </a:r>
            <a:r>
              <a:rPr lang="en-US" dirty="0" smtClean="0">
                <a:solidFill>
                  <a:srgbClr val="339933"/>
                </a:solidFill>
                <a:latin typeface="Consolas" pitchFamily="49" charset="0"/>
                <a:cs typeface="Consolas" pitchFamily="49" charset="0"/>
              </a:rPr>
              <a:t>::</a:t>
            </a:r>
            <a:r>
              <a:rPr lang="en-US" dirty="0" smtClean="0">
                <a:solidFill>
                  <a:srgbClr val="006600"/>
                </a:solidFill>
                <a:latin typeface="Consolas" pitchFamily="49" charset="0"/>
                <a:cs typeface="Consolas" pitchFamily="49" charset="0"/>
              </a:rPr>
              <a:t>Simple</a:t>
            </a:r>
            <a:r>
              <a:rPr lang="en-US" dirty="0" smtClean="0">
                <a:latin typeface="Consolas" pitchFamily="49" charset="0"/>
                <a:cs typeface="Consolas" pitchFamily="49" charset="0"/>
              </a:rPr>
              <a:t> tests </a:t>
            </a:r>
            <a:r>
              <a:rPr lang="en-US" dirty="0" smtClean="0">
                <a:solidFill>
                  <a:srgbClr val="339933"/>
                </a:solidFill>
                <a:latin typeface="Consolas" pitchFamily="49" charset="0"/>
                <a:cs typeface="Consolas" pitchFamily="49" charset="0"/>
              </a:rPr>
              <a:t>=&gt;</a:t>
            </a:r>
            <a:r>
              <a:rPr lang="en-US" dirty="0" smtClean="0">
                <a:latin typeface="Consolas" pitchFamily="49" charset="0"/>
                <a:cs typeface="Consolas" pitchFamily="49" charset="0"/>
              </a:rPr>
              <a:t> </a:t>
            </a:r>
            <a:r>
              <a:rPr lang="en-US" dirty="0" smtClean="0">
                <a:solidFill>
                  <a:srgbClr val="CC66CC"/>
                </a:solidFill>
                <a:latin typeface="Consolas" pitchFamily="49" charset="0"/>
                <a:cs typeface="Consolas" pitchFamily="49" charset="0"/>
              </a:rPr>
              <a:t>1</a:t>
            </a:r>
            <a:r>
              <a:rPr lang="en-US" dirty="0" smtClean="0">
                <a:solidFill>
                  <a:srgbClr val="339933"/>
                </a:solidFill>
                <a:latin typeface="Consolas" pitchFamily="49" charset="0"/>
                <a:cs typeface="Consolas" pitchFamily="49" charset="0"/>
              </a:rPr>
              <a:t>;</a:t>
            </a:r>
            <a:r>
              <a:rPr lang="en-US" dirty="0" smtClean="0">
                <a:latin typeface="Consolas" pitchFamily="49" charset="0"/>
                <a:cs typeface="Consolas" pitchFamily="49" charset="0"/>
              </a:rPr>
              <a:t/>
            </a:r>
            <a:br>
              <a:rPr lang="en-US" dirty="0" smtClean="0">
                <a:latin typeface="Consolas" pitchFamily="49" charset="0"/>
                <a:cs typeface="Consolas" pitchFamily="49" charset="0"/>
              </a:rPr>
            </a:br>
            <a:r>
              <a:rPr lang="en-US" dirty="0" smtClean="0">
                <a:latin typeface="Consolas" pitchFamily="49" charset="0"/>
                <a:cs typeface="Consolas" pitchFamily="49" charset="0"/>
              </a:rPr>
              <a:t>ok</a:t>
            </a:r>
            <a:r>
              <a:rPr lang="en-US" dirty="0" smtClean="0">
                <a:solidFill>
                  <a:srgbClr val="009900"/>
                </a:solidFill>
                <a:latin typeface="Consolas" pitchFamily="49" charset="0"/>
                <a:cs typeface="Consolas" pitchFamily="49" charset="0"/>
              </a:rPr>
              <a:t>(</a:t>
            </a:r>
            <a:r>
              <a:rPr lang="en-US" dirty="0" smtClean="0">
                <a:latin typeface="Consolas" pitchFamily="49" charset="0"/>
                <a:cs typeface="Consolas" pitchFamily="49" charset="0"/>
              </a:rPr>
              <a:t> </a:t>
            </a:r>
            <a:r>
              <a:rPr lang="en-US" dirty="0" smtClean="0">
                <a:solidFill>
                  <a:srgbClr val="CC66CC"/>
                </a:solidFill>
                <a:latin typeface="Consolas" pitchFamily="49" charset="0"/>
                <a:cs typeface="Consolas" pitchFamily="49" charset="0"/>
              </a:rPr>
              <a:t>1</a:t>
            </a:r>
            <a:r>
              <a:rPr lang="en-US" dirty="0" smtClean="0">
                <a:latin typeface="Consolas" pitchFamily="49" charset="0"/>
                <a:cs typeface="Consolas" pitchFamily="49" charset="0"/>
              </a:rPr>
              <a:t> </a:t>
            </a:r>
            <a:r>
              <a:rPr lang="en-US" dirty="0" smtClean="0">
                <a:solidFill>
                  <a:srgbClr val="339933"/>
                </a:solidFill>
                <a:latin typeface="Consolas" pitchFamily="49" charset="0"/>
                <a:cs typeface="Consolas" pitchFamily="49" charset="0"/>
              </a:rPr>
              <a:t>+</a:t>
            </a:r>
            <a:r>
              <a:rPr lang="en-US" dirty="0" smtClean="0">
                <a:latin typeface="Consolas" pitchFamily="49" charset="0"/>
                <a:cs typeface="Consolas" pitchFamily="49" charset="0"/>
              </a:rPr>
              <a:t> </a:t>
            </a:r>
            <a:r>
              <a:rPr lang="en-US" dirty="0" smtClean="0">
                <a:solidFill>
                  <a:srgbClr val="CC66CC"/>
                </a:solidFill>
                <a:latin typeface="Consolas" pitchFamily="49" charset="0"/>
                <a:cs typeface="Consolas" pitchFamily="49" charset="0"/>
              </a:rPr>
              <a:t>1</a:t>
            </a:r>
            <a:r>
              <a:rPr lang="en-US" dirty="0" smtClean="0">
                <a:latin typeface="Consolas" pitchFamily="49" charset="0"/>
                <a:cs typeface="Consolas" pitchFamily="49" charset="0"/>
              </a:rPr>
              <a:t> </a:t>
            </a:r>
            <a:r>
              <a:rPr lang="en-US" dirty="0" smtClean="0">
                <a:solidFill>
                  <a:srgbClr val="339933"/>
                </a:solidFill>
                <a:latin typeface="Consolas" pitchFamily="49" charset="0"/>
                <a:cs typeface="Consolas" pitchFamily="49" charset="0"/>
              </a:rPr>
              <a:t>==</a:t>
            </a:r>
            <a:r>
              <a:rPr lang="en-US" dirty="0" smtClean="0">
                <a:latin typeface="Consolas" pitchFamily="49" charset="0"/>
                <a:cs typeface="Consolas" pitchFamily="49" charset="0"/>
              </a:rPr>
              <a:t> </a:t>
            </a:r>
            <a:r>
              <a:rPr lang="en-US" dirty="0" smtClean="0">
                <a:solidFill>
                  <a:srgbClr val="CC66CC"/>
                </a:solidFill>
                <a:latin typeface="Consolas" pitchFamily="49" charset="0"/>
                <a:cs typeface="Consolas" pitchFamily="49" charset="0"/>
              </a:rPr>
              <a:t>2</a:t>
            </a:r>
            <a:r>
              <a:rPr lang="en-US" dirty="0" smtClean="0">
                <a:latin typeface="Consolas" pitchFamily="49" charset="0"/>
                <a:cs typeface="Consolas" pitchFamily="49" charset="0"/>
              </a:rPr>
              <a:t> </a:t>
            </a:r>
            <a:r>
              <a:rPr lang="en-US" dirty="0" smtClean="0">
                <a:solidFill>
                  <a:srgbClr val="009900"/>
                </a:solidFill>
                <a:latin typeface="Consolas" pitchFamily="49" charset="0"/>
                <a:cs typeface="Consolas" pitchFamily="49" charset="0"/>
              </a:rPr>
              <a:t>)</a:t>
            </a:r>
            <a:r>
              <a:rPr lang="en-US" dirty="0" smtClean="0">
                <a:solidFill>
                  <a:srgbClr val="339933"/>
                </a:solidFill>
                <a:latin typeface="Consolas" pitchFamily="49" charset="0"/>
                <a:cs typeface="Consolas" pitchFamily="49" charset="0"/>
              </a:rPr>
              <a:t>;</a:t>
            </a:r>
          </a:p>
          <a:p>
            <a:endParaRPr lang="en-US" dirty="0" smtClean="0"/>
          </a:p>
          <a:p>
            <a:r>
              <a:rPr lang="en-US" dirty="0" smtClean="0"/>
              <a:t>Other languages likewise.</a:t>
            </a:r>
          </a:p>
          <a:p>
            <a:r>
              <a:rPr lang="en-US" dirty="0" smtClean="0"/>
              <a:t>Start (with Perl) by reading </a:t>
            </a:r>
            <a:r>
              <a:rPr lang="en-US" i="1" dirty="0" smtClean="0"/>
              <a:t>Test::Tutorial</a:t>
            </a:r>
            <a:r>
              <a:rPr lang="en-US" dirty="0" smtClean="0"/>
              <a:t>.</a:t>
            </a:r>
          </a:p>
          <a:p>
            <a:r>
              <a:rPr lang="en-US" dirty="0" smtClean="0"/>
              <a:t>	</a:t>
            </a:r>
            <a:r>
              <a:rPr lang="en-US" i="1" dirty="0" smtClean="0"/>
              <a:t>goo.gl/7C7pb </a:t>
            </a:r>
          </a:p>
          <a:p>
            <a:endParaRPr lang="en-US" dirty="0" smtClean="0"/>
          </a:p>
          <a:p>
            <a:endParaRPr lang="en-US" dirty="0" smtClean="0">
              <a:latin typeface="Consolas" pitchFamily="49" charset="0"/>
              <a:cs typeface="Consolas" pitchFamily="49" charset="0"/>
            </a:endParaRPr>
          </a:p>
          <a:p>
            <a:endParaRPr lang="en-US" dirty="0">
              <a:latin typeface="Consolas" pitchFamily="49" charset="0"/>
              <a:cs typeface="Consolas" pitchFamily="49" charset="0"/>
            </a:endParaRPr>
          </a:p>
        </p:txBody>
      </p:sp>
      <p:sp>
        <p:nvSpPr>
          <p:cNvPr id="4" name="Date Placeholder 3"/>
          <p:cNvSpPr>
            <a:spLocks noGrp="1"/>
          </p:cNvSpPr>
          <p:nvPr>
            <p:ph type="dt" idx="10"/>
          </p:nvPr>
        </p:nvSpPr>
        <p:spPr/>
        <p:txBody>
          <a:bodyPr/>
          <a:lstStyle/>
          <a:p>
            <a:r>
              <a:rPr lang="en-US" smtClean="0"/>
              <a:t>2011</a:t>
            </a:r>
            <a:endParaRPr lang="en-US"/>
          </a:p>
        </p:txBody>
      </p:sp>
      <p:pic>
        <p:nvPicPr>
          <p:cNvPr id="57346" name="Picture 2" descr="QR code"/>
          <p:cNvPicPr>
            <a:picLocks noChangeAspect="1" noChangeArrowheads="1"/>
          </p:cNvPicPr>
          <p:nvPr/>
        </p:nvPicPr>
        <p:blipFill>
          <a:blip r:embed="rId3"/>
          <a:srcRect/>
          <a:stretch>
            <a:fillRect/>
          </a:stretch>
        </p:blipFill>
        <p:spPr bwMode="auto">
          <a:xfrm>
            <a:off x="3440112" y="5684837"/>
            <a:ext cx="952500" cy="9525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check_tap.pl</a:t>
            </a:r>
            <a:endParaRPr lang="en-US" dirty="0"/>
          </a:p>
        </p:txBody>
      </p:sp>
      <p:sp>
        <p:nvSpPr>
          <p:cNvPr id="3" name="Content Placeholder 2"/>
          <p:cNvSpPr>
            <a:spLocks noGrp="1"/>
          </p:cNvSpPr>
          <p:nvPr>
            <p:ph idx="1"/>
          </p:nvPr>
        </p:nvSpPr>
        <p:spPr/>
        <p:txBody>
          <a:bodyPr/>
          <a:lstStyle/>
          <a:p>
            <a:pPr fontAlgn="t"/>
            <a:r>
              <a:rPr lang="en-US" dirty="0" smtClean="0"/>
              <a:t>Explained</a:t>
            </a:r>
            <a:r>
              <a:rPr lang="en-US" baseline="0" dirty="0" smtClean="0"/>
              <a:t> in blog. A</a:t>
            </a:r>
            <a:r>
              <a:rPr lang="en-US" dirty="0" smtClean="0"/>
              <a:t>vailable at </a:t>
            </a:r>
            <a:r>
              <a:rPr lang="en-US" i="1" dirty="0" smtClean="0"/>
              <a:t>goo.gl/j8Xt2</a:t>
            </a:r>
            <a:r>
              <a:rPr lang="en-US" dirty="0" smtClean="0"/>
              <a:t> </a:t>
            </a:r>
            <a:br>
              <a:rPr lang="en-US" dirty="0" smtClean="0"/>
            </a:br>
            <a:r>
              <a:rPr lang="en-US" dirty="0" smtClean="0"/>
              <a:t/>
            </a:r>
            <a:br>
              <a:rPr lang="en-US" dirty="0" smtClean="0"/>
            </a:br>
            <a:endParaRPr lang="en-US" dirty="0" smtClean="0"/>
          </a:p>
          <a:p>
            <a:pPr fontAlgn="t"/>
            <a:r>
              <a:rPr lang="en-US" sz="2400" dirty="0" smtClean="0">
                <a:solidFill>
                  <a:schemeClr val="tx1"/>
                </a:solidFill>
                <a:latin typeface="Consolas" pitchFamily="49" charset="0"/>
                <a:cs typeface="Consolas" pitchFamily="49" charset="0"/>
              </a:rPr>
              <a:t>check_tap.pl -s /full/path/to/testfoo.pl</a:t>
            </a:r>
          </a:p>
          <a:p>
            <a:r>
              <a:rPr lang="en-US" sz="2400" dirty="0" smtClean="0">
                <a:solidFill>
                  <a:srgbClr val="002200"/>
                </a:solidFill>
                <a:latin typeface="georgia"/>
              </a:rPr>
              <a:t>	will run ‘testfoo.pl’ and return OK if 0 tests fail, but CRITICAL if any fail. </a:t>
            </a:r>
          </a:p>
          <a:p>
            <a:pPr fontAlgn="t"/>
            <a:r>
              <a:rPr lang="en-US" sz="2400" dirty="0" smtClean="0">
                <a:solidFill>
                  <a:schemeClr val="tx1"/>
                </a:solidFill>
                <a:latin typeface="Consolas" pitchFamily="49" charset="0"/>
                <a:cs typeface="Consolas" pitchFamily="49" charset="0"/>
              </a:rPr>
              <a:t>check_tap.pl -s /full/path/to/testfoo.pl -c 2</a:t>
            </a:r>
          </a:p>
          <a:p>
            <a:r>
              <a:rPr lang="en-US" sz="2400" dirty="0" smtClean="0">
                <a:solidFill>
                  <a:srgbClr val="002200"/>
                </a:solidFill>
                <a:latin typeface="georgia"/>
              </a:rPr>
              <a:t>	will return OK if 0 tests fail, WARNING if more than 0 tests fail, and CRITICAL if more than 2 fail.</a:t>
            </a:r>
            <a:endParaRPr lang="en-US" dirty="0"/>
          </a:p>
        </p:txBody>
      </p:sp>
      <p:sp>
        <p:nvSpPr>
          <p:cNvPr id="4" name="Date Placeholder 3"/>
          <p:cNvSpPr>
            <a:spLocks noGrp="1"/>
          </p:cNvSpPr>
          <p:nvPr>
            <p:ph type="dt" idx="10"/>
          </p:nvPr>
        </p:nvSpPr>
        <p:spPr/>
        <p:txBody>
          <a:bodyPr/>
          <a:lstStyle/>
          <a:p>
            <a:r>
              <a:rPr lang="en-US" smtClean="0"/>
              <a:t>2011</a:t>
            </a:r>
            <a:endParaRPr lang="en-US"/>
          </a:p>
        </p:txBody>
      </p:sp>
      <p:pic>
        <p:nvPicPr>
          <p:cNvPr id="40962" name="Picture 2" descr="http://chart.apis.google.com/chart?cht=qr&amp;chs=200x200&amp;choe=UTF-8&amp;chld=H|0&amp;chl=http://goo.gl/j8Xt2"/>
          <p:cNvPicPr>
            <a:picLocks noChangeAspect="1" noChangeArrowheads="1"/>
          </p:cNvPicPr>
          <p:nvPr/>
        </p:nvPicPr>
        <p:blipFill>
          <a:blip r:embed="rId3"/>
          <a:srcRect/>
          <a:stretch>
            <a:fillRect/>
          </a:stretch>
        </p:blipFill>
        <p:spPr bwMode="auto">
          <a:xfrm>
            <a:off x="8316912" y="579437"/>
            <a:ext cx="1524000" cy="1524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Blog post</a:t>
            </a:r>
            <a:endParaRPr lang="en-US" dirty="0"/>
          </a:p>
        </p:txBody>
      </p:sp>
      <p:sp>
        <p:nvSpPr>
          <p:cNvPr id="3" name="Content Placeholder 2"/>
          <p:cNvSpPr>
            <a:spLocks noGrp="1"/>
          </p:cNvSpPr>
          <p:nvPr>
            <p:ph idx="1"/>
          </p:nvPr>
        </p:nvSpPr>
        <p:spPr>
          <a:xfrm>
            <a:off x="468312" y="1112837"/>
            <a:ext cx="9069388" cy="4987925"/>
          </a:xfrm>
        </p:spPr>
        <p:txBody>
          <a:bodyPr/>
          <a:lstStyle/>
          <a:p>
            <a:pPr lvl="0" algn="ctr"/>
            <a:r>
              <a:rPr lang="en-US" sz="6000" b="1" dirty="0" smtClean="0">
                <a:solidFill>
                  <a:schemeClr val="tx1"/>
                </a:solidFill>
                <a:latin typeface="Century Schoolbook" pitchFamily="18" charset="0"/>
                <a:ea typeface="+mj-ea"/>
                <a:cs typeface="+mj-cs"/>
              </a:rPr>
              <a:t>goo.gl/Oc2rn</a:t>
            </a:r>
            <a:r>
              <a:rPr lang="en-US" sz="3200" b="0" i="0" dirty="0" smtClean="0">
                <a:solidFill>
                  <a:schemeClr val="tx1"/>
                </a:solidFill>
                <a:latin typeface="+mj-lt"/>
                <a:ea typeface="+mj-ea"/>
                <a:cs typeface="+mj-cs"/>
              </a:rPr>
              <a:t> </a:t>
            </a:r>
            <a:endParaRPr lang="en-US" sz="3200" b="0" i="0" dirty="0">
              <a:solidFill>
                <a:schemeClr val="tx1"/>
              </a:solidFill>
              <a:latin typeface="+mj-lt"/>
              <a:ea typeface="+mj-ea"/>
              <a:cs typeface="+mj-cs"/>
            </a:endParaRPr>
          </a:p>
          <a:p>
            <a:pPr lvl="0" algn="ctr"/>
            <a:r>
              <a:rPr lang="en-US" dirty="0" smtClean="0">
                <a:solidFill>
                  <a:schemeClr val="tx1"/>
                </a:solidFill>
                <a:latin typeface="+mj-lt"/>
                <a:ea typeface="+mj-ea"/>
                <a:cs typeface="+mj-cs"/>
              </a:rPr>
              <a:t>CASE sensitive!</a:t>
            </a:r>
            <a:endParaRPr lang="en-US" sz="3200" b="0" i="0" dirty="0" smtClean="0">
              <a:solidFill>
                <a:schemeClr val="tx1"/>
              </a:solidFill>
              <a:latin typeface="+mj-lt"/>
              <a:ea typeface="+mj-ea"/>
              <a:cs typeface="+mj-cs"/>
            </a:endParaRPr>
          </a:p>
        </p:txBody>
      </p:sp>
      <p:sp>
        <p:nvSpPr>
          <p:cNvPr id="4" name="Date Placeholder 3"/>
          <p:cNvSpPr>
            <a:spLocks noGrp="1"/>
          </p:cNvSpPr>
          <p:nvPr>
            <p:ph type="dt" idx="10"/>
          </p:nvPr>
        </p:nvSpPr>
        <p:spPr/>
        <p:txBody>
          <a:bodyPr/>
          <a:lstStyle/>
          <a:p>
            <a:r>
              <a:rPr lang="en-US" smtClean="0"/>
              <a:t>2011</a:t>
            </a:r>
            <a:endParaRPr lang="en-US"/>
          </a:p>
        </p:txBody>
      </p:sp>
      <p:pic>
        <p:nvPicPr>
          <p:cNvPr id="100358" name="Picture 6" descr="http://chart.apis.google.com/chart?cht=qr&amp;chs=400x400&amp;choe=UTF-8&amp;chld=H|0&amp;chl=http://goo.gl/Oc2rn"/>
          <p:cNvPicPr>
            <a:picLocks noChangeAspect="1" noChangeArrowheads="1"/>
          </p:cNvPicPr>
          <p:nvPr/>
        </p:nvPicPr>
        <p:blipFill>
          <a:blip r:embed="rId3"/>
          <a:srcRect/>
          <a:stretch>
            <a:fillRect/>
          </a:stretch>
        </p:blipFill>
        <p:spPr bwMode="auto">
          <a:xfrm>
            <a:off x="3059112" y="2789237"/>
            <a:ext cx="3810000" cy="3810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check_tap.pl</a:t>
            </a:r>
            <a:endParaRPr lang="en-US" dirty="0"/>
          </a:p>
        </p:txBody>
      </p:sp>
      <p:sp>
        <p:nvSpPr>
          <p:cNvPr id="3" name="Content Placeholder 2"/>
          <p:cNvSpPr>
            <a:spLocks noGrp="1"/>
          </p:cNvSpPr>
          <p:nvPr>
            <p:ph idx="1"/>
          </p:nvPr>
        </p:nvSpPr>
        <p:spPr/>
        <p:txBody>
          <a:bodyPr/>
          <a:lstStyle/>
          <a:p>
            <a:r>
              <a:rPr lang="en-US" sz="2400" b="1" dirty="0" smtClean="0">
                <a:solidFill>
                  <a:srgbClr val="666666"/>
                </a:solidFill>
                <a:latin typeface="Tahoma"/>
              </a:rPr>
              <a:t>Non-Perl and remote test scripts</a:t>
            </a:r>
          </a:p>
          <a:p>
            <a:pPr fontAlgn="t"/>
            <a:r>
              <a:rPr lang="en-US" sz="2400" dirty="0" smtClean="0">
                <a:solidFill>
                  <a:schemeClr val="tx1"/>
                </a:solidFill>
                <a:latin typeface="Consolas" pitchFamily="49" charset="0"/>
                <a:cs typeface="Consolas" pitchFamily="49" charset="0"/>
              </a:rPr>
              <a:t>check_tap.pl -e '/</a:t>
            </a:r>
            <a:r>
              <a:rPr lang="en-US" sz="2400" dirty="0" err="1" smtClean="0">
                <a:solidFill>
                  <a:schemeClr val="tx1"/>
                </a:solidFill>
                <a:latin typeface="Consolas" pitchFamily="49" charset="0"/>
                <a:cs typeface="Consolas" pitchFamily="49" charset="0"/>
              </a:rPr>
              <a:t>usr</a:t>
            </a:r>
            <a:r>
              <a:rPr lang="en-US" sz="2400" dirty="0" smtClean="0">
                <a:solidFill>
                  <a:schemeClr val="tx1"/>
                </a:solidFill>
                <a:latin typeface="Consolas" pitchFamily="49" charset="0"/>
                <a:cs typeface="Consolas" pitchFamily="49" charset="0"/>
              </a:rPr>
              <a:t>/bin/ruby -w' -s /full/path/to/</a:t>
            </a:r>
            <a:r>
              <a:rPr lang="en-US" sz="2400" dirty="0" err="1" smtClean="0">
                <a:solidFill>
                  <a:schemeClr val="tx1"/>
                </a:solidFill>
                <a:latin typeface="Consolas" pitchFamily="49" charset="0"/>
                <a:cs typeface="Consolas" pitchFamily="49" charset="0"/>
              </a:rPr>
              <a:t>testfoo.r</a:t>
            </a:r>
          </a:p>
          <a:p>
            <a:r>
              <a:rPr lang="en-US" sz="2400" dirty="0" smtClean="0">
                <a:solidFill>
                  <a:srgbClr val="002200"/>
                </a:solidFill>
                <a:latin typeface="georgia"/>
              </a:rPr>
              <a:t>	will run ‘</a:t>
            </a:r>
            <a:r>
              <a:rPr lang="en-US" sz="2400" dirty="0" err="1" smtClean="0">
                <a:solidFill>
                  <a:srgbClr val="002200"/>
                </a:solidFill>
                <a:latin typeface="georgia"/>
              </a:rPr>
              <a:t>testfoo.r</a:t>
            </a:r>
            <a:r>
              <a:rPr lang="en-US" sz="2400" dirty="0" smtClean="0">
                <a:solidFill>
                  <a:srgbClr val="002200"/>
                </a:solidFill>
                <a:latin typeface="georgia"/>
              </a:rPr>
              <a:t>’ using Ruby with the -w flag.</a:t>
            </a:r>
          </a:p>
          <a:p>
            <a:r>
              <a:rPr lang="en-US" sz="2400" dirty="0" smtClean="0">
                <a:solidFill>
                  <a:srgbClr val="002200"/>
                </a:solidFill>
                <a:latin typeface="georgia"/>
              </a:rPr>
              <a:t>You can use any shell command and argument which produces TAP output, for example:</a:t>
            </a:r>
          </a:p>
          <a:p>
            <a:pPr fontAlgn="t"/>
            <a:r>
              <a:rPr lang="en-US" sz="2400" dirty="0" smtClean="0">
                <a:solidFill>
                  <a:schemeClr val="tx1"/>
                </a:solidFill>
                <a:latin typeface="Consolas" pitchFamily="49" charset="0"/>
                <a:cs typeface="Consolas" pitchFamily="49" charset="0"/>
              </a:rPr>
              <a:t>check_tap.pl -e '/</a:t>
            </a:r>
            <a:r>
              <a:rPr lang="en-US" sz="2400" dirty="0" err="1" smtClean="0">
                <a:solidFill>
                  <a:schemeClr val="tx1"/>
                </a:solidFill>
                <a:latin typeface="Consolas" pitchFamily="49" charset="0"/>
                <a:cs typeface="Consolas" pitchFamily="49" charset="0"/>
              </a:rPr>
              <a:t>usr</a:t>
            </a:r>
            <a:r>
              <a:rPr lang="en-US" sz="2400" dirty="0" smtClean="0">
                <a:solidFill>
                  <a:schemeClr val="tx1"/>
                </a:solidFill>
                <a:latin typeface="Consolas" pitchFamily="49" charset="0"/>
                <a:cs typeface="Consolas" pitchFamily="49" charset="0"/>
              </a:rPr>
              <a:t>/bin/curl -</a:t>
            </a:r>
            <a:r>
              <a:rPr lang="en-US" sz="2400" dirty="0" err="1" smtClean="0">
                <a:solidFill>
                  <a:schemeClr val="tx1"/>
                </a:solidFill>
                <a:latin typeface="Consolas" pitchFamily="49" charset="0"/>
                <a:cs typeface="Consolas" pitchFamily="49" charset="0"/>
              </a:rPr>
              <a:t>sk</a:t>
            </a:r>
            <a:r>
              <a:rPr lang="en-US" sz="2400" dirty="0" smtClean="0">
                <a:solidFill>
                  <a:schemeClr val="tx1"/>
                </a:solidFill>
                <a:latin typeface="Consolas" pitchFamily="49" charset="0"/>
                <a:cs typeface="Consolas" pitchFamily="49" charset="0"/>
              </a:rPr>
              <a:t>' -s 'http://url/to/mytest.php'</a:t>
            </a:r>
          </a:p>
          <a:p>
            <a:pPr fontAlgn="t"/>
            <a:r>
              <a:rPr lang="en-US" sz="2400" dirty="0" smtClean="0">
                <a:solidFill>
                  <a:schemeClr val="tx1"/>
                </a:solidFill>
                <a:latin typeface="Consolas" pitchFamily="49" charset="0"/>
                <a:cs typeface="Consolas" pitchFamily="49" charset="0"/>
              </a:rPr>
              <a:t>check_tap.pl -e '/</a:t>
            </a:r>
            <a:r>
              <a:rPr lang="en-US" sz="2400" dirty="0" err="1" smtClean="0">
                <a:solidFill>
                  <a:schemeClr val="tx1"/>
                </a:solidFill>
                <a:latin typeface="Consolas" pitchFamily="49" charset="0"/>
                <a:cs typeface="Consolas" pitchFamily="49" charset="0"/>
              </a:rPr>
              <a:t>usr</a:t>
            </a:r>
            <a:r>
              <a:rPr lang="en-US" sz="2400" dirty="0" smtClean="0">
                <a:solidFill>
                  <a:schemeClr val="tx1"/>
                </a:solidFill>
                <a:latin typeface="Consolas" pitchFamily="49" charset="0"/>
                <a:cs typeface="Consolas" pitchFamily="49" charset="0"/>
              </a:rPr>
              <a:t>/bin/cat' -s '/path/to/testoutput.tap'</a:t>
            </a:r>
          </a:p>
          <a:p>
            <a:r>
              <a:rPr lang="en-US" sz="2400" dirty="0" smtClean="0">
                <a:solidFill>
                  <a:srgbClr val="002200"/>
                </a:solidFill>
                <a:latin typeface="georgia"/>
              </a:rPr>
              <a:t>In fact, anything TAP::Harness or </a:t>
            </a:r>
            <a:r>
              <a:rPr lang="en-US" sz="2400" i="1" dirty="0" smtClean="0">
                <a:solidFill>
                  <a:srgbClr val="002200"/>
                </a:solidFill>
                <a:latin typeface="georgia"/>
              </a:rPr>
              <a:t>prove</a:t>
            </a:r>
            <a:r>
              <a:rPr lang="en-US" sz="2400" dirty="0" smtClean="0">
                <a:solidFill>
                  <a:srgbClr val="002200"/>
                </a:solidFill>
                <a:latin typeface="georgia"/>
              </a:rPr>
              <a:t> regards as a source or executable.</a:t>
            </a: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1: firewall ports</a:t>
            </a:r>
            <a:endParaRPr lang="en-US" dirty="0"/>
          </a:p>
        </p:txBody>
      </p:sp>
      <p:sp>
        <p:nvSpPr>
          <p:cNvPr id="3" name="Content Placeholder 2"/>
          <p:cNvSpPr>
            <a:spLocks noGrp="1"/>
          </p:cNvSpPr>
          <p:nvPr>
            <p:ph idx="1"/>
          </p:nvPr>
        </p:nvSpPr>
        <p:spPr>
          <a:xfrm>
            <a:off x="279399" y="1036637"/>
            <a:ext cx="9561513" cy="5638800"/>
          </a:xfrm>
        </p:spPr>
        <p:txBody>
          <a:bodyPr/>
          <a:lstStyle/>
          <a:p>
            <a:pPr marL="0" marR="95250">
              <a:lnSpc>
                <a:spcPct val="115000"/>
              </a:lnSpc>
              <a:spcBef>
                <a:spcPts val="75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1" dirty="0" smtClean="0">
                <a:latin typeface="Consolas" pitchFamily="49" charset="0"/>
                <a:ea typeface="Times New Roman"/>
                <a:cs typeface="Consolas" pitchFamily="49" charset="0"/>
              </a:rPr>
              <a:t>use</a:t>
            </a:r>
            <a:r>
              <a:rPr lang="en-US" sz="1400" dirty="0" smtClean="0">
                <a:latin typeface="Consolas" pitchFamily="49" charset="0"/>
                <a:ea typeface="Times New Roman"/>
                <a:cs typeface="Consolas" pitchFamily="49" charset="0"/>
              </a:rPr>
              <a:t> Test</a:t>
            </a:r>
            <a:r>
              <a:rPr lang="en-US" sz="1400" dirty="0" smtClean="0">
                <a:solidFill>
                  <a:srgbClr val="339933"/>
                </a:solidFill>
                <a:latin typeface="Consolas" pitchFamily="49" charset="0"/>
                <a:ea typeface="Times New Roman"/>
                <a:cs typeface="Consolas" pitchFamily="49" charset="0"/>
              </a:rPr>
              <a:t>::</a:t>
            </a:r>
            <a:r>
              <a:rPr lang="en-US" sz="1400" dirty="0" smtClean="0">
                <a:solidFill>
                  <a:srgbClr val="006600"/>
                </a:solidFill>
                <a:latin typeface="Consolas" pitchFamily="49" charset="0"/>
                <a:ea typeface="Times New Roman"/>
                <a:cs typeface="Consolas" pitchFamily="49" charset="0"/>
              </a:rPr>
              <a:t>Ping</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i="1" dirty="0" smtClean="0">
                <a:solidFill>
                  <a:srgbClr val="666666"/>
                </a:solidFill>
                <a:latin typeface="Consolas" pitchFamily="49" charset="0"/>
                <a:ea typeface="Times New Roman"/>
                <a:cs typeface="Consolas" pitchFamily="49" charset="0"/>
              </a:rPr>
              <a:t># written by NJV 2005; not from CPAN</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smtClean="0">
                <a:latin typeface="Consolas" pitchFamily="49" charset="0"/>
                <a:ea typeface="Times New Roman"/>
                <a:cs typeface="Consolas" pitchFamily="49" charset="0"/>
              </a:rPr>
              <a:t> </a:t>
            </a:r>
            <a:br>
              <a:rPr lang="en-US" sz="1400" dirty="0" smtClean="0">
                <a:latin typeface="Consolas" pitchFamily="49" charset="0"/>
                <a:ea typeface="Times New Roman"/>
                <a:cs typeface="Consolas" pitchFamily="49" charset="0"/>
              </a:rPr>
            </a:br>
            <a:r>
              <a:rPr lang="en-US" sz="1400" dirty="0" smtClean="0">
                <a:latin typeface="Consolas" pitchFamily="49" charset="0"/>
                <a:ea typeface="Times New Roman"/>
                <a:cs typeface="Consolas" pitchFamily="49" charset="0"/>
              </a:rPr>
              <a:t>plan tests </a:t>
            </a:r>
            <a:r>
              <a:rPr lang="en-US" sz="1400" dirty="0" smtClean="0">
                <a:solidFill>
                  <a:srgbClr val="339933"/>
                </a:solidFill>
                <a:latin typeface="Consolas" pitchFamily="49" charset="0"/>
                <a:ea typeface="Times New Roman"/>
                <a:cs typeface="Consolas" pitchFamily="49" charset="0"/>
              </a:rPr>
              <a:t>=&gt;</a:t>
            </a:r>
            <a:r>
              <a:rPr lang="en-US" sz="1400" dirty="0" smtClean="0">
                <a:latin typeface="Consolas" pitchFamily="49" charset="0"/>
                <a:ea typeface="Times New Roman"/>
                <a:cs typeface="Consolas" pitchFamily="49" charset="0"/>
              </a:rPr>
              <a:t> </a:t>
            </a:r>
            <a:r>
              <a:rPr lang="en-US" sz="1400" dirty="0" smtClean="0">
                <a:solidFill>
                  <a:srgbClr val="CC66CC"/>
                </a:solidFill>
                <a:latin typeface="Consolas" pitchFamily="49" charset="0"/>
                <a:ea typeface="Times New Roman"/>
                <a:cs typeface="Consolas" pitchFamily="49" charset="0"/>
              </a:rPr>
              <a:t>13</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smtClean="0">
                <a:latin typeface="Consolas" pitchFamily="49" charset="0"/>
                <a:ea typeface="Times New Roman"/>
                <a:cs typeface="Consolas" pitchFamily="49" charset="0"/>
              </a:rPr>
              <a:t>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ping_ok</a:t>
            </a:r>
            <a:r>
              <a:rPr lang="en-US" sz="1400" dirty="0" smtClean="0">
                <a:solidFill>
                  <a:srgbClr val="009900"/>
                </a:solidFill>
                <a:latin typeface="Consolas" pitchFamily="49" charset="0"/>
                <a:ea typeface="Times New Roman"/>
                <a:cs typeface="Consolas" pitchFamily="49" charset="0"/>
              </a:rPr>
              <a:t>(</a:t>
            </a:r>
            <a:r>
              <a:rPr lang="en-US" sz="1400" dirty="0" err="1" smtClean="0">
                <a:solidFill>
                  <a:srgbClr val="000066"/>
                </a:solidFill>
                <a:latin typeface="Consolas" pitchFamily="49" charset="0"/>
                <a:ea typeface="Times New Roman"/>
                <a:cs typeface="Consolas" pitchFamily="49" charset="0"/>
                <a:hlinkClick r:id="rId3"/>
              </a:rPr>
              <a:t>qw</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err="1" smtClean="0">
                <a:latin typeface="Consolas" pitchFamily="49" charset="0"/>
                <a:ea typeface="Times New Roman"/>
                <a:cs typeface="Consolas" pitchFamily="49" charset="0"/>
              </a:rPr>
              <a:t>localhost</a:t>
            </a:r>
            <a:r>
              <a:rPr lang="en-US" sz="1400" dirty="0" smtClean="0">
                <a:latin typeface="Consolas" pitchFamily="49" charset="0"/>
                <a:ea typeface="Times New Roman"/>
                <a:cs typeface="Consolas" pitchFamily="49" charset="0"/>
              </a:rPr>
              <a:t> http </a:t>
            </a:r>
            <a:r>
              <a:rPr lang="en-US" sz="1400" dirty="0" smtClean="0">
                <a:solidFill>
                  <a:srgbClr val="339933"/>
                </a:solidFill>
                <a:latin typeface="Consolas" pitchFamily="49" charset="0"/>
                <a:ea typeface="Times New Roman"/>
                <a:cs typeface="Consolas" pitchFamily="49" charset="0"/>
              </a:rPr>
              <a:t>~</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ping_ok</a:t>
            </a:r>
            <a:r>
              <a:rPr lang="en-US" sz="1400" dirty="0" smtClean="0">
                <a:solidFill>
                  <a:srgbClr val="009900"/>
                </a:solidFill>
                <a:latin typeface="Consolas" pitchFamily="49" charset="0"/>
                <a:ea typeface="Times New Roman"/>
                <a:cs typeface="Consolas" pitchFamily="49" charset="0"/>
              </a:rPr>
              <a:t>(</a:t>
            </a:r>
            <a:r>
              <a:rPr lang="en-US" sz="1400" dirty="0" err="1" smtClean="0">
                <a:solidFill>
                  <a:srgbClr val="000066"/>
                </a:solidFill>
                <a:latin typeface="Consolas" pitchFamily="49" charset="0"/>
                <a:ea typeface="Times New Roman"/>
                <a:cs typeface="Consolas" pitchFamily="49" charset="0"/>
                <a:hlinkClick r:id="rId3"/>
              </a:rPr>
              <a:t>qw</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err="1" smtClean="0">
                <a:latin typeface="Consolas" pitchFamily="49" charset="0"/>
                <a:ea typeface="Times New Roman"/>
                <a:cs typeface="Consolas" pitchFamily="49" charset="0"/>
              </a:rPr>
              <a:t>localhost</a:t>
            </a:r>
            <a:r>
              <a:rPr lang="en-US" sz="1400" dirty="0" smtClean="0">
                <a:latin typeface="Consolas" pitchFamily="49" charset="0"/>
                <a:ea typeface="Times New Roman"/>
                <a:cs typeface="Consolas" pitchFamily="49" charset="0"/>
              </a:rPr>
              <a:t> https </a:t>
            </a:r>
            <a:r>
              <a:rPr lang="en-US" sz="1400" dirty="0" smtClean="0">
                <a:solidFill>
                  <a:srgbClr val="339933"/>
                </a:solidFill>
                <a:latin typeface="Consolas" pitchFamily="49" charset="0"/>
                <a:ea typeface="Times New Roman"/>
                <a:cs typeface="Consolas" pitchFamily="49" charset="0"/>
              </a:rPr>
              <a:t>~</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diag</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"app server </a:t>
            </a:r>
            <a:r>
              <a:rPr lang="en-US" sz="1400" dirty="0" err="1" smtClean="0">
                <a:solidFill>
                  <a:srgbClr val="FF0000"/>
                </a:solidFill>
                <a:latin typeface="Consolas" pitchFamily="49" charset="0"/>
                <a:ea typeface="Times New Roman"/>
                <a:cs typeface="Consolas" pitchFamily="49" charset="0"/>
              </a:rPr>
              <a:t>internal_server</a:t>
            </a:r>
            <a:r>
              <a:rPr lang="en-US" sz="1400" dirty="0" smtClean="0">
                <a:solidFill>
                  <a:srgbClr val="FF00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ping_ok</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FF0000"/>
                </a:solidFill>
                <a:latin typeface="Consolas" pitchFamily="49" charset="0"/>
                <a:ea typeface="Times New Roman"/>
                <a:cs typeface="Consolas" pitchFamily="49" charset="0"/>
              </a:rPr>
              <a:t>'internal_server.my.com'</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'http'</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service_ok</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FF0000"/>
                </a:solidFill>
                <a:latin typeface="Consolas" pitchFamily="49" charset="0"/>
                <a:ea typeface="Times New Roman"/>
                <a:cs typeface="Consolas" pitchFamily="49" charset="0"/>
              </a:rPr>
              <a:t>'internal_server.my.com'</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'http'</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ping_ok</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FF0000"/>
                </a:solidFill>
                <a:latin typeface="Consolas" pitchFamily="49" charset="0"/>
                <a:ea typeface="Times New Roman"/>
                <a:cs typeface="Consolas" pitchFamily="49" charset="0"/>
              </a:rPr>
              <a:t>'internal_server.my.com'</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'https'</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service_ok</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FF0000"/>
                </a:solidFill>
                <a:latin typeface="Consolas" pitchFamily="49" charset="0"/>
                <a:ea typeface="Times New Roman"/>
                <a:cs typeface="Consolas" pitchFamily="49" charset="0"/>
              </a:rPr>
              <a:t>'internal_server.my.com'</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'https'</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smtClean="0">
                <a:latin typeface="Consolas" pitchFamily="49" charset="0"/>
                <a:ea typeface="Times New Roman"/>
                <a:cs typeface="Consolas" pitchFamily="49" charset="0"/>
              </a:rPr>
              <a:t>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ping_ok</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FF0000"/>
                </a:solidFill>
                <a:latin typeface="Consolas" pitchFamily="49" charset="0"/>
                <a:ea typeface="Times New Roman"/>
                <a:cs typeface="Consolas" pitchFamily="49" charset="0"/>
              </a:rPr>
              <a:t>'internal_server.my.com'</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'1433'</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a:t>
            </a:r>
            <a:r>
              <a:rPr lang="en-US" sz="1400" dirty="0" err="1" smtClean="0">
                <a:solidFill>
                  <a:srgbClr val="FF0000"/>
                </a:solidFill>
                <a:latin typeface="Consolas" pitchFamily="49" charset="0"/>
                <a:ea typeface="Times New Roman"/>
                <a:cs typeface="Consolas" pitchFamily="49" charset="0"/>
              </a:rPr>
              <a:t>internal_server</a:t>
            </a:r>
            <a:r>
              <a:rPr lang="en-US" sz="1400" dirty="0" smtClean="0">
                <a:solidFill>
                  <a:srgbClr val="FF0000"/>
                </a:solidFill>
                <a:latin typeface="Consolas" pitchFamily="49" charset="0"/>
                <a:ea typeface="Times New Roman"/>
                <a:cs typeface="Consolas" pitchFamily="49" charset="0"/>
              </a:rPr>
              <a:t>  </a:t>
            </a:r>
            <a:r>
              <a:rPr lang="en-US" sz="1400" dirty="0" err="1" smtClean="0">
                <a:solidFill>
                  <a:srgbClr val="FF0000"/>
                </a:solidFill>
                <a:latin typeface="Consolas" pitchFamily="49" charset="0"/>
                <a:ea typeface="Times New Roman"/>
                <a:cs typeface="Consolas" pitchFamily="49" charset="0"/>
              </a:rPr>
              <a:t>pingable</a:t>
            </a:r>
            <a:r>
              <a:rPr lang="en-US" sz="1400" dirty="0" smtClean="0">
                <a:solidFill>
                  <a:srgbClr val="FF0000"/>
                </a:solidFill>
                <a:latin typeface="Consolas" pitchFamily="49" charset="0"/>
                <a:ea typeface="Times New Roman"/>
                <a:cs typeface="Consolas" pitchFamily="49" charset="0"/>
              </a:rPr>
              <a:t> on MS SQL port 1433'</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service_ok</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FF0000"/>
                </a:solidFill>
                <a:latin typeface="Consolas" pitchFamily="49" charset="0"/>
                <a:ea typeface="Times New Roman"/>
                <a:cs typeface="Consolas" pitchFamily="49" charset="0"/>
              </a:rPr>
              <a:t>'internal_server.my.com'</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'1433‘, ‘</a:t>
            </a:r>
            <a:r>
              <a:rPr lang="en-US" sz="1400" dirty="0" err="1" smtClean="0">
                <a:solidFill>
                  <a:srgbClr val="FF0000"/>
                </a:solidFill>
                <a:latin typeface="Consolas" pitchFamily="49" charset="0"/>
                <a:ea typeface="Times New Roman"/>
                <a:cs typeface="Consolas" pitchFamily="49" charset="0"/>
              </a:rPr>
              <a:t>mssql</a:t>
            </a:r>
            <a:r>
              <a:rPr lang="en-US" sz="1400" dirty="0" smtClean="0">
                <a:solidFill>
                  <a:srgbClr val="FF0000"/>
                </a:solidFill>
                <a:latin typeface="Consolas" pitchFamily="49" charset="0"/>
                <a:ea typeface="Times New Roman"/>
                <a:cs typeface="Consolas" pitchFamily="49" charset="0"/>
              </a:rPr>
              <a:t> responds’</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smtClean="0">
                <a:latin typeface="Consolas" pitchFamily="49" charset="0"/>
                <a:ea typeface="Times New Roman"/>
                <a:cs typeface="Consolas" pitchFamily="49" charset="0"/>
              </a:rPr>
              <a:t>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ping_ok</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FF0000"/>
                </a:solidFill>
                <a:latin typeface="Consolas" pitchFamily="49" charset="0"/>
                <a:ea typeface="Times New Roman"/>
                <a:cs typeface="Consolas" pitchFamily="49" charset="0"/>
              </a:rPr>
              <a:t>'internal_server.my.com'</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'3306'</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a:t>
            </a:r>
            <a:r>
              <a:rPr lang="en-US" sz="1400" dirty="0" err="1" smtClean="0">
                <a:solidFill>
                  <a:srgbClr val="FF0000"/>
                </a:solidFill>
                <a:latin typeface="Consolas" pitchFamily="49" charset="0"/>
                <a:ea typeface="Times New Roman"/>
                <a:cs typeface="Consolas" pitchFamily="49" charset="0"/>
              </a:rPr>
              <a:t>internal_server</a:t>
            </a:r>
            <a:r>
              <a:rPr lang="en-US" sz="1400" dirty="0" smtClean="0">
                <a:solidFill>
                  <a:srgbClr val="FF0000"/>
                </a:solidFill>
                <a:latin typeface="Consolas" pitchFamily="49" charset="0"/>
                <a:ea typeface="Times New Roman"/>
                <a:cs typeface="Consolas" pitchFamily="49" charset="0"/>
              </a:rPr>
              <a:t> </a:t>
            </a:r>
            <a:r>
              <a:rPr lang="en-US" sz="1400" dirty="0" err="1" smtClean="0">
                <a:solidFill>
                  <a:srgbClr val="FF0000"/>
                </a:solidFill>
                <a:latin typeface="Consolas" pitchFamily="49" charset="0"/>
                <a:ea typeface="Times New Roman"/>
                <a:cs typeface="Consolas" pitchFamily="49" charset="0"/>
              </a:rPr>
              <a:t>pingable</a:t>
            </a:r>
            <a:r>
              <a:rPr lang="en-US" sz="1400" dirty="0" smtClean="0">
                <a:solidFill>
                  <a:srgbClr val="FF0000"/>
                </a:solidFill>
                <a:latin typeface="Consolas" pitchFamily="49" charset="0"/>
                <a:ea typeface="Times New Roman"/>
                <a:cs typeface="Consolas" pitchFamily="49" charset="0"/>
              </a:rPr>
              <a:t> on </a:t>
            </a:r>
            <a:r>
              <a:rPr lang="en-US" sz="1400" dirty="0" err="1" smtClean="0">
                <a:solidFill>
                  <a:srgbClr val="FF0000"/>
                </a:solidFill>
                <a:latin typeface="Consolas" pitchFamily="49" charset="0"/>
                <a:ea typeface="Times New Roman"/>
                <a:cs typeface="Consolas" pitchFamily="49" charset="0"/>
              </a:rPr>
              <a:t>MySQL</a:t>
            </a:r>
            <a:r>
              <a:rPr lang="en-US" sz="1400" dirty="0" smtClean="0">
                <a:solidFill>
                  <a:srgbClr val="FF0000"/>
                </a:solidFill>
                <a:latin typeface="Consolas" pitchFamily="49" charset="0"/>
                <a:ea typeface="Times New Roman"/>
                <a:cs typeface="Consolas" pitchFamily="49" charset="0"/>
              </a:rPr>
              <a:t> port 3306'</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service_ok</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FF0000"/>
                </a:solidFill>
                <a:latin typeface="Consolas" pitchFamily="49" charset="0"/>
                <a:ea typeface="Times New Roman"/>
                <a:cs typeface="Consolas" pitchFamily="49" charset="0"/>
              </a:rPr>
              <a:t>'internal_server.my.com'</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'3306‘, ‘</a:t>
            </a:r>
            <a:r>
              <a:rPr lang="en-US" sz="1400" dirty="0" err="1" smtClean="0">
                <a:solidFill>
                  <a:srgbClr val="FF0000"/>
                </a:solidFill>
                <a:latin typeface="Consolas" pitchFamily="49" charset="0"/>
                <a:ea typeface="Times New Roman"/>
                <a:cs typeface="Consolas" pitchFamily="49" charset="0"/>
              </a:rPr>
              <a:t>mysql</a:t>
            </a:r>
            <a:r>
              <a:rPr lang="en-US" sz="1400" dirty="0" smtClean="0">
                <a:solidFill>
                  <a:srgbClr val="FF0000"/>
                </a:solidFill>
                <a:latin typeface="Consolas" pitchFamily="49" charset="0"/>
                <a:ea typeface="Times New Roman"/>
                <a:cs typeface="Consolas" pitchFamily="49" charset="0"/>
              </a:rPr>
              <a:t> responds’</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diag</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"testing open ports to other inside hosts</a:t>
            </a:r>
            <a:r>
              <a:rPr lang="en-US" sz="1400" b="1" dirty="0" smtClean="0">
                <a:solidFill>
                  <a:srgbClr val="000099"/>
                </a:solidFill>
                <a:latin typeface="Consolas" pitchFamily="49" charset="0"/>
                <a:ea typeface="Times New Roman"/>
                <a:cs typeface="Consolas" pitchFamily="49" charset="0"/>
              </a:rPr>
              <a:t>\n</a:t>
            </a:r>
            <a:r>
              <a:rPr lang="en-US" sz="1400" dirty="0" smtClean="0">
                <a:solidFill>
                  <a:srgbClr val="FF00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r>
            <a:br>
              <a:rPr lang="en-US" sz="1400" dirty="0" smtClean="0">
                <a:latin typeface="Consolas" pitchFamily="49" charset="0"/>
                <a:ea typeface="Times New Roman"/>
                <a:cs typeface="Consolas" pitchFamily="49" charset="0"/>
              </a:rPr>
            </a:br>
            <a:r>
              <a:rPr lang="en-US" sz="1400" dirty="0" err="1" smtClean="0">
                <a:latin typeface="Consolas" pitchFamily="49" charset="0"/>
                <a:ea typeface="Times New Roman"/>
                <a:cs typeface="Consolas" pitchFamily="49" charset="0"/>
              </a:rPr>
              <a:t>service_ok</a:t>
            </a:r>
            <a:r>
              <a:rPr lang="en-US" sz="1400" dirty="0" smtClean="0">
                <a:solidFill>
                  <a:srgbClr val="009900"/>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'smtp.my.com'</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a:t>
            </a:r>
            <a:r>
              <a:rPr lang="en-US" sz="1400" dirty="0" err="1" smtClean="0">
                <a:solidFill>
                  <a:srgbClr val="FF0000"/>
                </a:solidFill>
                <a:latin typeface="Consolas" pitchFamily="49" charset="0"/>
                <a:ea typeface="Times New Roman"/>
                <a:cs typeface="Consolas" pitchFamily="49" charset="0"/>
              </a:rPr>
              <a:t>smtp</a:t>
            </a:r>
            <a:r>
              <a:rPr lang="en-US" sz="1400" dirty="0" smtClean="0">
                <a:solidFill>
                  <a:srgbClr val="FF00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r>
              <a:rPr lang="en-US" sz="1400" dirty="0" smtClean="0">
                <a:latin typeface="Consolas" pitchFamily="49" charset="0"/>
                <a:ea typeface="Times New Roman"/>
                <a:cs typeface="Consolas" pitchFamily="49" charset="0"/>
              </a:rPr>
              <a:t> </a:t>
            </a:r>
            <a:r>
              <a:rPr lang="en-US" sz="1400" dirty="0" smtClean="0">
                <a:solidFill>
                  <a:srgbClr val="FF0000"/>
                </a:solidFill>
                <a:latin typeface="Consolas" pitchFamily="49" charset="0"/>
                <a:ea typeface="Times New Roman"/>
                <a:cs typeface="Consolas" pitchFamily="49" charset="0"/>
              </a:rPr>
              <a:t>"can contact </a:t>
            </a:r>
            <a:r>
              <a:rPr lang="en-US" sz="1400" dirty="0" err="1" smtClean="0">
                <a:solidFill>
                  <a:srgbClr val="FF0000"/>
                </a:solidFill>
                <a:latin typeface="Consolas" pitchFamily="49" charset="0"/>
                <a:ea typeface="Times New Roman"/>
                <a:cs typeface="Consolas" pitchFamily="49" charset="0"/>
              </a:rPr>
              <a:t>smtp</a:t>
            </a:r>
            <a:r>
              <a:rPr lang="en-US" sz="1400" dirty="0" smtClean="0">
                <a:solidFill>
                  <a:srgbClr val="FF0000"/>
                </a:solidFill>
                <a:latin typeface="Consolas" pitchFamily="49" charset="0"/>
                <a:ea typeface="Times New Roman"/>
                <a:cs typeface="Consolas" pitchFamily="49" charset="0"/>
              </a:rPr>
              <a:t> (email) service on smtp.my.com"</a:t>
            </a:r>
            <a:r>
              <a:rPr lang="en-US" sz="1400" dirty="0" smtClean="0">
                <a:solidFill>
                  <a:srgbClr val="009900"/>
                </a:solidFill>
                <a:latin typeface="Consolas" pitchFamily="49" charset="0"/>
                <a:ea typeface="Times New Roman"/>
                <a:cs typeface="Consolas" pitchFamily="49" charset="0"/>
              </a:rPr>
              <a:t>)</a:t>
            </a:r>
            <a:r>
              <a:rPr lang="en-US" sz="1400" dirty="0" smtClean="0">
                <a:solidFill>
                  <a:srgbClr val="339933"/>
                </a:solidFill>
                <a:latin typeface="Consolas" pitchFamily="49" charset="0"/>
                <a:ea typeface="Times New Roman"/>
                <a:cs typeface="Consolas" pitchFamily="49" charset="0"/>
              </a:rPr>
              <a:t>;</a:t>
            </a:r>
          </a:p>
          <a:p>
            <a:pPr marL="0" marR="95250">
              <a:lnSpc>
                <a:spcPct val="115000"/>
              </a:lnSpc>
              <a:spcBef>
                <a:spcPts val="75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smtClean="0">
              <a:latin typeface="Consolas" pitchFamily="49" charset="0"/>
              <a:ea typeface="Calibri"/>
              <a:cs typeface="Consolas" pitchFamily="49" charset="0"/>
            </a:endParaRP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Ex. 1: firewall ports – OUTPUT</a:t>
            </a:r>
            <a:endParaRPr lang="en-US" dirty="0"/>
          </a:p>
        </p:txBody>
      </p:sp>
      <p:sp>
        <p:nvSpPr>
          <p:cNvPr id="3" name="Content Placeholder 2"/>
          <p:cNvSpPr>
            <a:spLocks noGrp="1"/>
          </p:cNvSpPr>
          <p:nvPr>
            <p:ph idx="1"/>
          </p:nvPr>
        </p:nvSpPr>
        <p:spPr/>
        <p:txBody>
          <a:bodyPr/>
          <a:lstStyle/>
          <a:p>
            <a:pPr marL="0" indent="0">
              <a:spcAft>
                <a:spcPts val="0"/>
              </a:spcAft>
            </a:pPr>
            <a:r>
              <a:rPr lang="en-US" sz="1600" dirty="0" smtClean="0">
                <a:latin typeface="Consolas" pitchFamily="49" charset="0"/>
                <a:cs typeface="Consolas" pitchFamily="49" charset="0"/>
              </a:rPr>
              <a:t>1..13</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1 - this script is running on (xxx) the physician portal </a:t>
            </a:r>
            <a:r>
              <a:rPr lang="en-US" sz="1600" dirty="0" err="1" smtClean="0">
                <a:latin typeface="Consolas" pitchFamily="49" charset="0"/>
                <a:cs typeface="Consolas" pitchFamily="49" charset="0"/>
              </a:rPr>
              <a:t>webserver</a:t>
            </a:r>
            <a:endParaRPr lang="en-US" sz="1600" dirty="0" smtClean="0">
              <a:latin typeface="Consolas" pitchFamily="49" charset="0"/>
              <a:cs typeface="Consolas" pitchFamily="49" charset="0"/>
            </a:endParaRP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2 - can connect to </a:t>
            </a:r>
            <a:r>
              <a:rPr lang="en-US" sz="1600" dirty="0" err="1" smtClean="0">
                <a:latin typeface="Consolas" pitchFamily="49" charset="0"/>
                <a:cs typeface="Consolas" pitchFamily="49" charset="0"/>
              </a:rPr>
              <a:t>localhost:http</a:t>
            </a:r>
            <a:endParaRPr lang="en-US" sz="1600" dirty="0" smtClean="0">
              <a:latin typeface="Consolas" pitchFamily="49" charset="0"/>
              <a:cs typeface="Consolas" pitchFamily="49" charset="0"/>
            </a:endParaRP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3 - can connect to </a:t>
            </a:r>
            <a:r>
              <a:rPr lang="en-US" sz="1600" dirty="0" err="1" smtClean="0">
                <a:latin typeface="Consolas" pitchFamily="49" charset="0"/>
                <a:cs typeface="Consolas" pitchFamily="49" charset="0"/>
              </a:rPr>
              <a:t>localhost:https</a:t>
            </a:r>
            <a:endParaRPr lang="en-US" sz="1600" dirty="0" smtClean="0">
              <a:latin typeface="Consolas" pitchFamily="49" charset="0"/>
              <a:cs typeface="Consolas" pitchFamily="49" charset="0"/>
            </a:endParaRPr>
          </a:p>
          <a:p>
            <a:pPr marL="0" indent="0">
              <a:spcAft>
                <a:spcPts val="0"/>
              </a:spcAft>
            </a:pPr>
            <a:r>
              <a:rPr lang="en-US" sz="1600" dirty="0" smtClean="0">
                <a:solidFill>
                  <a:schemeClr val="bg2"/>
                </a:solidFill>
                <a:latin typeface="Consolas" pitchFamily="49" charset="0"/>
                <a:cs typeface="Consolas" pitchFamily="49" charset="0"/>
              </a:rPr>
              <a:t># app server </a:t>
            </a:r>
            <a:r>
              <a:rPr lang="en-US" sz="1600" dirty="0" err="1" smtClean="0">
                <a:solidFill>
                  <a:schemeClr val="bg2"/>
                </a:solidFill>
                <a:latin typeface="Consolas" pitchFamily="49" charset="0"/>
                <a:cs typeface="Consolas" pitchFamily="49" charset="0"/>
              </a:rPr>
              <a:t>internal_server</a:t>
            </a:r>
            <a:endParaRPr lang="en-US" sz="1600" dirty="0" smtClean="0">
              <a:solidFill>
                <a:schemeClr val="bg2"/>
              </a:solidFill>
              <a:latin typeface="Consolas" pitchFamily="49" charset="0"/>
              <a:cs typeface="Consolas" pitchFamily="49" charset="0"/>
            </a:endParaRP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4 - can connect to </a:t>
            </a:r>
            <a:r>
              <a:rPr lang="en-US" sz="1600" dirty="0" err="1" smtClean="0">
                <a:latin typeface="Consolas" pitchFamily="49" charset="0"/>
                <a:cs typeface="Consolas" pitchFamily="49" charset="0"/>
              </a:rPr>
              <a:t>internal_server.my.com:http</a:t>
            </a:r>
            <a:endParaRPr lang="en-US" sz="1600" dirty="0" smtClean="0">
              <a:latin typeface="Consolas" pitchFamily="49" charset="0"/>
              <a:cs typeface="Consolas" pitchFamily="49" charset="0"/>
            </a:endParaRP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5 - service is answering on </a:t>
            </a:r>
            <a:r>
              <a:rPr lang="en-US" sz="1600" dirty="0" err="1" smtClean="0">
                <a:latin typeface="Consolas" pitchFamily="49" charset="0"/>
                <a:cs typeface="Consolas" pitchFamily="49" charset="0"/>
              </a:rPr>
              <a:t>internal_server.my.com:http</a:t>
            </a:r>
            <a:endParaRPr lang="en-US" sz="1600" dirty="0" smtClean="0">
              <a:latin typeface="Consolas" pitchFamily="49" charset="0"/>
              <a:cs typeface="Consolas" pitchFamily="49" charset="0"/>
            </a:endParaRP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6 - can connect to </a:t>
            </a:r>
            <a:r>
              <a:rPr lang="en-US" sz="1600" dirty="0" err="1" smtClean="0">
                <a:latin typeface="Consolas" pitchFamily="49" charset="0"/>
                <a:cs typeface="Consolas" pitchFamily="49" charset="0"/>
              </a:rPr>
              <a:t>internal_server.my.com:https</a:t>
            </a:r>
            <a:endParaRPr lang="en-US" sz="1600" dirty="0" smtClean="0">
              <a:latin typeface="Consolas" pitchFamily="49" charset="0"/>
              <a:cs typeface="Consolas" pitchFamily="49" charset="0"/>
            </a:endParaRP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7 - service is answering on </a:t>
            </a:r>
            <a:r>
              <a:rPr lang="en-US" sz="1600" dirty="0" err="1" smtClean="0">
                <a:latin typeface="Consolas" pitchFamily="49" charset="0"/>
                <a:cs typeface="Consolas" pitchFamily="49" charset="0"/>
              </a:rPr>
              <a:t>internal_server.my.com:https</a:t>
            </a:r>
            <a:endParaRPr lang="en-US" sz="1600" dirty="0" smtClean="0">
              <a:latin typeface="Consolas" pitchFamily="49" charset="0"/>
              <a:cs typeface="Consolas" pitchFamily="49" charset="0"/>
            </a:endParaRP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8 - can contact </a:t>
            </a:r>
            <a:r>
              <a:rPr lang="en-US" sz="1600" dirty="0" err="1" smtClean="0">
                <a:latin typeface="Consolas" pitchFamily="49" charset="0"/>
                <a:cs typeface="Consolas" pitchFamily="49" charset="0"/>
              </a:rPr>
              <a:t>internal_server</a:t>
            </a:r>
            <a:r>
              <a:rPr lang="en-US" sz="1600" dirty="0" smtClean="0">
                <a:latin typeface="Consolas" pitchFamily="49" charset="0"/>
                <a:cs typeface="Consolas" pitchFamily="49" charset="0"/>
              </a:rPr>
              <a:t> (web app server) on MS SQL port 1433</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9 - service is answering on internal_server.my.com:1433</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10 - can contact </a:t>
            </a:r>
            <a:r>
              <a:rPr lang="en-US" sz="1600" dirty="0" err="1" smtClean="0">
                <a:latin typeface="Consolas" pitchFamily="49" charset="0"/>
                <a:cs typeface="Consolas" pitchFamily="49" charset="0"/>
              </a:rPr>
              <a:t>internal_server</a:t>
            </a:r>
            <a:r>
              <a:rPr lang="en-US" sz="1600" dirty="0" smtClean="0">
                <a:latin typeface="Consolas" pitchFamily="49" charset="0"/>
                <a:cs typeface="Consolas" pitchFamily="49" charset="0"/>
              </a:rPr>
              <a:t> (web app server) on </a:t>
            </a:r>
            <a:r>
              <a:rPr lang="en-US" sz="1600" dirty="0" err="1" smtClean="0">
                <a:latin typeface="Consolas" pitchFamily="49" charset="0"/>
                <a:cs typeface="Consolas" pitchFamily="49" charset="0"/>
              </a:rPr>
              <a:t>MySQL</a:t>
            </a:r>
            <a:r>
              <a:rPr lang="en-US" sz="1600" dirty="0" smtClean="0">
                <a:latin typeface="Consolas" pitchFamily="49" charset="0"/>
                <a:cs typeface="Consolas" pitchFamily="49" charset="0"/>
              </a:rPr>
              <a:t> port 3306</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11 - service is answering on internal_server.my.com:3306</a:t>
            </a:r>
          </a:p>
          <a:p>
            <a:pPr marL="0" indent="0">
              <a:spcAft>
                <a:spcPts val="0"/>
              </a:spcAft>
            </a:pPr>
            <a:r>
              <a:rPr lang="en-US" sz="1600" dirty="0" smtClean="0">
                <a:solidFill>
                  <a:schemeClr val="bg2"/>
                </a:solidFill>
                <a:latin typeface="Consolas" pitchFamily="49" charset="0"/>
                <a:cs typeface="Consolas" pitchFamily="49" charset="0"/>
              </a:rPr>
              <a:t># testing open ports to other inside hosts</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12 - can contact </a:t>
            </a:r>
            <a:r>
              <a:rPr lang="en-US" sz="1600" dirty="0" err="1" smtClean="0">
                <a:latin typeface="Consolas" pitchFamily="49" charset="0"/>
                <a:cs typeface="Consolas" pitchFamily="49" charset="0"/>
              </a:rPr>
              <a:t>smtp</a:t>
            </a:r>
            <a:r>
              <a:rPr lang="en-US" sz="1600" dirty="0" smtClean="0">
                <a:latin typeface="Consolas" pitchFamily="49" charset="0"/>
                <a:cs typeface="Consolas" pitchFamily="49" charset="0"/>
              </a:rPr>
              <a:t> (email) service on smtp.my.com</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13 - Survived to end</a:t>
            </a:r>
          </a:p>
          <a:p>
            <a:pPr marL="0" indent="0">
              <a:spcAft>
                <a:spcPts val="0"/>
              </a:spcAft>
            </a:pPr>
            <a:endParaRPr lang="en-US" sz="1600" dirty="0" smtClean="0">
              <a:latin typeface="Consolas" pitchFamily="49" charset="0"/>
              <a:cs typeface="Consolas" pitchFamily="49" charset="0"/>
            </a:endParaRPr>
          </a:p>
          <a:p>
            <a:pPr marL="0" indent="0">
              <a:spcAft>
                <a:spcPts val="0"/>
              </a:spcAft>
            </a:pPr>
            <a:r>
              <a:rPr lang="en-US" dirty="0" smtClean="0"/>
              <a:t>Check command:</a:t>
            </a:r>
          </a:p>
          <a:p>
            <a:pPr marL="0" indent="0">
              <a:spcAft>
                <a:spcPts val="0"/>
              </a:spcAft>
            </a:pPr>
            <a:r>
              <a:rPr lang="en-US" sz="1600" dirty="0" smtClean="0">
                <a:latin typeface="Consolas" pitchFamily="49" charset="0"/>
                <a:cs typeface="Consolas" pitchFamily="49" charset="0"/>
              </a:rPr>
              <a:t>check_tap.pl -v -e '/</a:t>
            </a:r>
            <a:r>
              <a:rPr lang="en-US" sz="1600" dirty="0" err="1" smtClean="0">
                <a:latin typeface="Consolas" pitchFamily="49" charset="0"/>
                <a:cs typeface="Consolas" pitchFamily="49" charset="0"/>
              </a:rPr>
              <a:t>usr</a:t>
            </a:r>
            <a:r>
              <a:rPr lang="en-US" sz="1600" dirty="0" smtClean="0">
                <a:latin typeface="Consolas" pitchFamily="49" charset="0"/>
                <a:cs typeface="Consolas" pitchFamily="49" charset="0"/>
              </a:rPr>
              <a:t>/bin/curl -</a:t>
            </a:r>
            <a:r>
              <a:rPr lang="en-US" sz="1600" dirty="0" err="1" smtClean="0">
                <a:latin typeface="Consolas" pitchFamily="49" charset="0"/>
                <a:cs typeface="Consolas" pitchFamily="49" charset="0"/>
              </a:rPr>
              <a:t>sk</a:t>
            </a:r>
            <a:r>
              <a:rPr lang="en-US" sz="1600" dirty="0" smtClean="0">
                <a:latin typeface="Consolas" pitchFamily="49" charset="0"/>
                <a:cs typeface="Consolas" pitchFamily="49" charset="0"/>
              </a:rPr>
              <a:t>' -s https://$HOSTADDRESS$/foo/porttest.pl</a:t>
            </a: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2: </a:t>
            </a:r>
            <a:r>
              <a:rPr lang="en-US" baseline="0" dirty="0" smtClean="0"/>
              <a:t>farm</a:t>
            </a:r>
            <a:endParaRPr lang="en-US" dirty="0"/>
          </a:p>
        </p:txBody>
      </p:sp>
      <p:sp>
        <p:nvSpPr>
          <p:cNvPr id="3" name="Content Placeholder 2"/>
          <p:cNvSpPr>
            <a:spLocks noGrp="1"/>
          </p:cNvSpPr>
          <p:nvPr>
            <p:ph idx="1"/>
          </p:nvPr>
        </p:nvSpPr>
        <p:spPr>
          <a:xfrm>
            <a:off x="392112" y="1036637"/>
            <a:ext cx="9296400" cy="5495927"/>
          </a:xfrm>
        </p:spPr>
        <p:txBody>
          <a:bodyPr/>
          <a:lstStyle/>
          <a:p>
            <a:pPr marL="95250" marR="95250">
              <a:spcBef>
                <a:spcPts val="750"/>
              </a:spcBef>
              <a:spcAft>
                <a:spcPts val="75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smtClean="0">
                <a:latin typeface="Consolas" pitchFamily="49" charset="0"/>
                <a:ea typeface="Calibri"/>
                <a:cs typeface="Consolas" pitchFamily="49" charset="0"/>
              </a:rPr>
              <a:t> plan tests </a:t>
            </a:r>
            <a:r>
              <a:rPr lang="en-US" sz="1400" dirty="0" smtClean="0">
                <a:solidFill>
                  <a:srgbClr val="339933"/>
                </a:solidFill>
                <a:latin typeface="Consolas" pitchFamily="49" charset="0"/>
                <a:ea typeface="Calibri"/>
                <a:cs typeface="Consolas" pitchFamily="49" charset="0"/>
              </a:rPr>
              <a:t>=&gt;</a:t>
            </a:r>
            <a:r>
              <a:rPr lang="en-US" sz="1400" dirty="0" smtClean="0">
                <a:latin typeface="Consolas" pitchFamily="49" charset="0"/>
                <a:ea typeface="Calibri"/>
                <a:cs typeface="Consolas" pitchFamily="49" charset="0"/>
              </a:rPr>
              <a:t> </a:t>
            </a:r>
            <a:r>
              <a:rPr lang="en-US" sz="1400" dirty="0" smtClean="0">
                <a:solidFill>
                  <a:srgbClr val="CC66CC"/>
                </a:solidFill>
                <a:latin typeface="Consolas" pitchFamily="49" charset="0"/>
                <a:ea typeface="Calibri"/>
                <a:cs typeface="Consolas" pitchFamily="49" charset="0"/>
              </a:rPr>
              <a:t>29</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br>
              <a:rPr lang="en-US" sz="1400" dirty="0" smtClean="0">
                <a:latin typeface="Consolas" pitchFamily="49" charset="0"/>
                <a:ea typeface="Calibri"/>
                <a:cs typeface="Consolas" pitchFamily="49" charset="0"/>
              </a:rPr>
            </a:br>
            <a:r>
              <a:rPr lang="en-US" sz="1400" i="1" dirty="0" smtClean="0">
                <a:solidFill>
                  <a:srgbClr val="666666"/>
                </a:solidFill>
                <a:latin typeface="Consolas" pitchFamily="49" charset="0"/>
                <a:ea typeface="Calibri"/>
                <a:cs typeface="Consolas" pitchFamily="49" charset="0"/>
              </a:rPr>
              <a:t># test thyself!</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solidFill>
                  <a:srgbClr val="B1B100"/>
                </a:solidFill>
                <a:latin typeface="Consolas" pitchFamily="49" charset="0"/>
                <a:ea typeface="Calibri"/>
                <a:cs typeface="Consolas" pitchFamily="49" charset="0"/>
              </a:rPr>
              <a:t>my</a:t>
            </a:r>
            <a:r>
              <a:rPr lang="en-US" sz="1400" dirty="0" smtClean="0">
                <a:latin typeface="Consolas" pitchFamily="49" charset="0"/>
                <a:ea typeface="Calibri"/>
                <a:cs typeface="Consolas" pitchFamily="49" charset="0"/>
              </a:rPr>
              <a:t> </a:t>
            </a:r>
            <a:r>
              <a:rPr lang="en-US" sz="1400" dirty="0" smtClean="0">
                <a:solidFill>
                  <a:srgbClr val="0000FF"/>
                </a:solidFill>
                <a:latin typeface="Consolas" pitchFamily="49" charset="0"/>
                <a:ea typeface="Calibri"/>
                <a:cs typeface="Consolas" pitchFamily="49" charset="0"/>
              </a:rPr>
              <a:t>$me</a:t>
            </a:r>
            <a:r>
              <a:rPr lang="en-US" sz="1400" dirty="0" smtClean="0">
                <a:latin typeface="Consolas" pitchFamily="49" charset="0"/>
                <a:ea typeface="Calibri"/>
                <a:cs typeface="Consolas" pitchFamily="49" charset="0"/>
              </a:rPr>
              <a:t> </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hostname</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like</a:t>
            </a:r>
            <a:r>
              <a:rPr lang="en-US" sz="1400" dirty="0" smtClean="0">
                <a:solidFill>
                  <a:srgbClr val="009900"/>
                </a:solidFill>
                <a:latin typeface="Consolas" pitchFamily="49" charset="0"/>
                <a:ea typeface="Calibri"/>
                <a:cs typeface="Consolas" pitchFamily="49" charset="0"/>
              </a:rPr>
              <a:t>(</a:t>
            </a:r>
            <a:r>
              <a:rPr lang="en-US" sz="1400" dirty="0" smtClean="0">
                <a:solidFill>
                  <a:srgbClr val="0000FF"/>
                </a:solidFill>
                <a:latin typeface="Consolas" pitchFamily="49" charset="0"/>
                <a:ea typeface="Calibri"/>
                <a:cs typeface="Consolas" pitchFamily="49" charset="0"/>
              </a:rPr>
              <a:t>$me</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r>
              <a:rPr lang="en-US" sz="1400" i="1" dirty="0" err="1" smtClean="0">
                <a:solidFill>
                  <a:srgbClr val="009966"/>
                </a:solidFill>
                <a:latin typeface="Consolas" pitchFamily="49" charset="0"/>
                <a:ea typeface="Calibri"/>
                <a:cs typeface="Consolas" pitchFamily="49" charset="0"/>
              </a:rPr>
              <a:t>qr</a:t>
            </a:r>
            <a:r>
              <a:rPr lang="en-US" sz="1400" i="1" dirty="0" smtClean="0">
                <a:solidFill>
                  <a:srgbClr val="009966"/>
                </a:solidFill>
                <a:latin typeface="Consolas" pitchFamily="49" charset="0"/>
                <a:ea typeface="Calibri"/>
                <a:cs typeface="Consolas" pitchFamily="49" charset="0"/>
              </a:rPr>
              <a:t>/^portal/</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r>
              <a:rPr lang="en-US" sz="1400" dirty="0" smtClean="0">
                <a:solidFill>
                  <a:srgbClr val="FF0000"/>
                </a:solidFill>
                <a:latin typeface="Consolas" pitchFamily="49" charset="0"/>
                <a:ea typeface="Calibri"/>
                <a:cs typeface="Consolas" pitchFamily="49" charset="0"/>
              </a:rPr>
              <a:t>"this script is running on ($me) a physician portal </a:t>
            </a:r>
            <a:r>
              <a:rPr lang="en-US" sz="1400" dirty="0" err="1" smtClean="0">
                <a:solidFill>
                  <a:srgbClr val="FF0000"/>
                </a:solidFill>
                <a:latin typeface="Consolas" pitchFamily="49" charset="0"/>
                <a:ea typeface="Calibri"/>
                <a:cs typeface="Consolas" pitchFamily="49" charset="0"/>
              </a:rPr>
              <a:t>webserver</a:t>
            </a:r>
            <a:r>
              <a:rPr lang="en-US" sz="1400" dirty="0" smtClean="0">
                <a:solidFill>
                  <a:srgbClr val="FF0000"/>
                </a:solidFill>
                <a:latin typeface="Consolas" pitchFamily="49" charset="0"/>
                <a:ea typeface="Calibri"/>
                <a:cs typeface="Consolas" pitchFamily="49" charset="0"/>
              </a:rPr>
              <a:t>"</a:t>
            </a:r>
            <a:r>
              <a:rPr lang="en-US" sz="1400" dirty="0" smtClean="0">
                <a:solidFill>
                  <a:srgbClr val="009900"/>
                </a:solidFill>
                <a:latin typeface="Consolas" pitchFamily="49" charset="0"/>
                <a:ea typeface="Calibri"/>
                <a:cs typeface="Consolas" pitchFamily="49" charset="0"/>
              </a:rPr>
              <a:t>)</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br>
              <a:rPr lang="en-US" sz="1400" dirty="0" smtClean="0">
                <a:latin typeface="Consolas" pitchFamily="49" charset="0"/>
                <a:ea typeface="Calibri"/>
                <a:cs typeface="Consolas" pitchFamily="49" charset="0"/>
              </a:rPr>
            </a:br>
            <a:r>
              <a:rPr lang="en-US" sz="1400" dirty="0" err="1" smtClean="0">
                <a:latin typeface="Consolas" pitchFamily="49" charset="0"/>
                <a:ea typeface="Calibri"/>
                <a:cs typeface="Consolas" pitchFamily="49" charset="0"/>
              </a:rPr>
              <a:t>diag</a:t>
            </a:r>
            <a:r>
              <a:rPr lang="en-US" sz="1400" dirty="0" smtClean="0">
                <a:latin typeface="Consolas" pitchFamily="49" charset="0"/>
                <a:ea typeface="Calibri"/>
                <a:cs typeface="Consolas" pitchFamily="49" charset="0"/>
              </a:rPr>
              <a:t> </a:t>
            </a:r>
            <a:r>
              <a:rPr lang="en-US" sz="1400" dirty="0" smtClean="0">
                <a:solidFill>
                  <a:srgbClr val="FF0000"/>
                </a:solidFill>
                <a:latin typeface="Consolas" pitchFamily="49" charset="0"/>
                <a:ea typeface="Calibri"/>
                <a:cs typeface="Consolas" pitchFamily="49" charset="0"/>
              </a:rPr>
              <a:t>"checking </a:t>
            </a:r>
            <a:r>
              <a:rPr lang="en-US" sz="1400" dirty="0" err="1" smtClean="0">
                <a:solidFill>
                  <a:srgbClr val="FF0000"/>
                </a:solidFill>
                <a:latin typeface="Consolas" pitchFamily="49" charset="0"/>
                <a:ea typeface="Calibri"/>
                <a:cs typeface="Consolas" pitchFamily="49" charset="0"/>
              </a:rPr>
              <a:t>citrix</a:t>
            </a:r>
            <a:r>
              <a:rPr lang="en-US" sz="1400" dirty="0" smtClean="0">
                <a:solidFill>
                  <a:srgbClr val="FF0000"/>
                </a:solidFill>
                <a:latin typeface="Consolas" pitchFamily="49" charset="0"/>
                <a:ea typeface="Calibri"/>
                <a:cs typeface="Consolas" pitchFamily="49" charset="0"/>
              </a:rPr>
              <a:t> farm connectivity</a:t>
            </a:r>
            <a:r>
              <a:rPr lang="en-US" sz="1400" b="1" dirty="0" smtClean="0">
                <a:solidFill>
                  <a:srgbClr val="000099"/>
                </a:solidFill>
                <a:latin typeface="Consolas" pitchFamily="49" charset="0"/>
                <a:ea typeface="Calibri"/>
                <a:cs typeface="Consolas" pitchFamily="49" charset="0"/>
              </a:rPr>
              <a:t>\n</a:t>
            </a:r>
            <a:r>
              <a:rPr lang="en-US" sz="1400" dirty="0" smtClean="0">
                <a:solidFill>
                  <a:srgbClr val="FF0000"/>
                </a:solidFill>
                <a:latin typeface="Consolas" pitchFamily="49" charset="0"/>
                <a:ea typeface="Calibri"/>
                <a:cs typeface="Consolas" pitchFamily="49" charset="0"/>
              </a:rPr>
              <a:t>"</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solidFill>
                  <a:srgbClr val="B1B100"/>
                </a:solidFill>
                <a:latin typeface="Consolas" pitchFamily="49" charset="0"/>
                <a:ea typeface="Calibri"/>
                <a:cs typeface="Consolas" pitchFamily="49" charset="0"/>
              </a:rPr>
              <a:t>my</a:t>
            </a:r>
            <a:r>
              <a:rPr lang="en-US" sz="1400" dirty="0" smtClean="0">
                <a:latin typeface="Consolas" pitchFamily="49" charset="0"/>
                <a:ea typeface="Calibri"/>
                <a:cs typeface="Consolas" pitchFamily="49" charset="0"/>
              </a:rPr>
              <a:t> </a:t>
            </a:r>
            <a:r>
              <a:rPr lang="en-US" sz="1400" dirty="0" smtClean="0">
                <a:solidFill>
                  <a:srgbClr val="0000FF"/>
                </a:solidFill>
                <a:latin typeface="Consolas" pitchFamily="49" charset="0"/>
                <a:ea typeface="Calibri"/>
                <a:cs typeface="Consolas" pitchFamily="49" charset="0"/>
              </a:rPr>
              <a:t>@</a:t>
            </a:r>
            <a:r>
              <a:rPr lang="en-US" sz="1400" dirty="0" err="1" smtClean="0">
                <a:solidFill>
                  <a:srgbClr val="0000FF"/>
                </a:solidFill>
                <a:latin typeface="Consolas" pitchFamily="49" charset="0"/>
                <a:ea typeface="Calibri"/>
                <a:cs typeface="Consolas" pitchFamily="49" charset="0"/>
              </a:rPr>
              <a:t>stas</a:t>
            </a:r>
            <a:r>
              <a:rPr lang="en-US" sz="1400" dirty="0" smtClean="0">
                <a:latin typeface="Consolas" pitchFamily="49" charset="0"/>
                <a:ea typeface="Calibri"/>
                <a:cs typeface="Consolas" pitchFamily="49" charset="0"/>
              </a:rPr>
              <a:t> </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r>
              <a:rPr lang="en-US" sz="1400" u="sng" dirty="0" err="1" smtClean="0">
                <a:solidFill>
                  <a:srgbClr val="000066"/>
                </a:solidFill>
                <a:latin typeface="Consolas" pitchFamily="49" charset="0"/>
                <a:ea typeface="Calibri"/>
                <a:cs typeface="Consolas" pitchFamily="49" charset="0"/>
                <a:hlinkClick r:id="rId3"/>
              </a:rPr>
              <a:t>qw</a:t>
            </a:r>
            <a:r>
              <a:rPr lang="en-US" sz="1400" dirty="0" smtClean="0">
                <a:solidFill>
                  <a:srgbClr val="009900"/>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r>
              <a:rPr lang="en-US" sz="1400" dirty="0" smtClean="0">
                <a:solidFill>
                  <a:schemeClr val="tx1"/>
                </a:solidFill>
                <a:latin typeface="Consolas" pitchFamily="49" charset="0"/>
                <a:ea typeface="Calibri"/>
                <a:cs typeface="Consolas" pitchFamily="49" charset="0"/>
              </a:rPr>
              <a:t>vcitrixdc01.my.com</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r>
              <a:rPr lang="en-US" sz="1400" dirty="0" smtClean="0">
                <a:solidFill>
                  <a:schemeClr val="tx1"/>
                </a:solidFill>
                <a:latin typeface="Consolas" pitchFamily="49" charset="0"/>
                <a:ea typeface="Calibri"/>
                <a:cs typeface="Consolas" pitchFamily="49" charset="0"/>
              </a:rPr>
              <a:t>vcitrixdc02.my.com</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r>
              <a:rPr lang="en-US" sz="1400" dirty="0" smtClean="0">
                <a:solidFill>
                  <a:srgbClr val="009900"/>
                </a:solidFill>
                <a:latin typeface="Consolas" pitchFamily="49" charset="0"/>
                <a:ea typeface="Calibri"/>
                <a:cs typeface="Consolas" pitchFamily="49" charset="0"/>
              </a:rPr>
              <a:t>)</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err="1" smtClean="0">
                <a:solidFill>
                  <a:srgbClr val="B1B100"/>
                </a:solidFill>
                <a:latin typeface="Consolas" pitchFamily="49" charset="0"/>
                <a:ea typeface="Calibri"/>
                <a:cs typeface="Consolas" pitchFamily="49" charset="0"/>
              </a:rPr>
              <a:t>foreach</a:t>
            </a:r>
            <a:r>
              <a:rPr lang="en-US" sz="1400" dirty="0" smtClean="0">
                <a:latin typeface="Consolas" pitchFamily="49" charset="0"/>
                <a:ea typeface="Calibri"/>
                <a:cs typeface="Consolas" pitchFamily="49" charset="0"/>
              </a:rPr>
              <a:t> </a:t>
            </a:r>
            <a:r>
              <a:rPr lang="en-US" sz="1400" dirty="0" smtClean="0">
                <a:solidFill>
                  <a:srgbClr val="009900"/>
                </a:solidFill>
                <a:latin typeface="Consolas" pitchFamily="49" charset="0"/>
                <a:ea typeface="Calibri"/>
                <a:cs typeface="Consolas" pitchFamily="49" charset="0"/>
              </a:rPr>
              <a:t>(</a:t>
            </a:r>
            <a:r>
              <a:rPr lang="en-US" sz="1400" dirty="0" smtClean="0">
                <a:solidFill>
                  <a:srgbClr val="0000FF"/>
                </a:solidFill>
                <a:latin typeface="Consolas" pitchFamily="49" charset="0"/>
                <a:ea typeface="Calibri"/>
                <a:cs typeface="Consolas" pitchFamily="49" charset="0"/>
              </a:rPr>
              <a:t>@</a:t>
            </a:r>
            <a:r>
              <a:rPr lang="en-US" sz="1400" dirty="0" err="1" smtClean="0">
                <a:solidFill>
                  <a:srgbClr val="0000FF"/>
                </a:solidFill>
                <a:latin typeface="Consolas" pitchFamily="49" charset="0"/>
                <a:ea typeface="Calibri"/>
                <a:cs typeface="Consolas" pitchFamily="49" charset="0"/>
              </a:rPr>
              <a:t>stas</a:t>
            </a:r>
            <a:r>
              <a:rPr lang="en-US" sz="1400" dirty="0" smtClean="0">
                <a:solidFill>
                  <a:srgbClr val="009900"/>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r>
              <a:rPr lang="en-US" sz="1400" dirty="0" smtClean="0">
                <a:solidFill>
                  <a:srgbClr val="009900"/>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r>
              <a:rPr lang="en-US" sz="1400" dirty="0" err="1" smtClean="0">
                <a:latin typeface="Consolas" pitchFamily="49" charset="0"/>
                <a:ea typeface="Calibri"/>
                <a:cs typeface="Consolas" pitchFamily="49" charset="0"/>
              </a:rPr>
              <a:t>ping_ok</a:t>
            </a:r>
            <a:r>
              <a:rPr lang="en-US" sz="1400" dirty="0" smtClean="0">
                <a:solidFill>
                  <a:srgbClr val="009900"/>
                </a:solidFill>
                <a:latin typeface="Consolas" pitchFamily="49" charset="0"/>
                <a:ea typeface="Calibri"/>
                <a:cs typeface="Consolas" pitchFamily="49" charset="0"/>
              </a:rPr>
              <a:t>(</a:t>
            </a:r>
            <a:r>
              <a:rPr lang="en-US" sz="1400" dirty="0" smtClean="0">
                <a:solidFill>
                  <a:srgbClr val="0000FF"/>
                </a:solidFill>
                <a:latin typeface="Consolas" pitchFamily="49" charset="0"/>
                <a:ea typeface="Calibri"/>
                <a:cs typeface="Consolas" pitchFamily="49" charset="0"/>
              </a:rPr>
              <a:t>$_</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r>
              <a:rPr lang="en-US" sz="1400" dirty="0" smtClean="0">
                <a:solidFill>
                  <a:srgbClr val="FF0000"/>
                </a:solidFill>
                <a:latin typeface="Consolas" pitchFamily="49" charset="0"/>
                <a:ea typeface="Calibri"/>
                <a:cs typeface="Consolas" pitchFamily="49" charset="0"/>
              </a:rPr>
              <a:t>'http'</a:t>
            </a:r>
            <a:r>
              <a:rPr lang="en-US" sz="1400" dirty="0" smtClean="0">
                <a:solidFill>
                  <a:srgbClr val="009900"/>
                </a:solidFill>
                <a:latin typeface="Consolas" pitchFamily="49" charset="0"/>
                <a:ea typeface="Calibri"/>
                <a:cs typeface="Consolas" pitchFamily="49" charset="0"/>
              </a:rPr>
              <a:t>)</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r>
              <a:rPr lang="en-US" sz="1400" dirty="0" err="1" smtClean="0">
                <a:latin typeface="Consolas" pitchFamily="49" charset="0"/>
                <a:ea typeface="Calibri"/>
                <a:cs typeface="Consolas" pitchFamily="49" charset="0"/>
              </a:rPr>
              <a:t>service_ok</a:t>
            </a:r>
            <a:r>
              <a:rPr lang="en-US" sz="1400" dirty="0" smtClean="0">
                <a:solidFill>
                  <a:srgbClr val="009900"/>
                </a:solidFill>
                <a:latin typeface="Consolas" pitchFamily="49" charset="0"/>
                <a:ea typeface="Calibri"/>
                <a:cs typeface="Consolas" pitchFamily="49" charset="0"/>
              </a:rPr>
              <a:t>(</a:t>
            </a:r>
            <a:r>
              <a:rPr lang="en-US" sz="1400" dirty="0" smtClean="0">
                <a:solidFill>
                  <a:srgbClr val="0000FF"/>
                </a:solidFill>
                <a:latin typeface="Consolas" pitchFamily="49" charset="0"/>
                <a:ea typeface="Calibri"/>
                <a:cs typeface="Consolas" pitchFamily="49" charset="0"/>
              </a:rPr>
              <a:t>$_</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r>
              <a:rPr lang="en-US" sz="1400" dirty="0" smtClean="0">
                <a:solidFill>
                  <a:srgbClr val="FF0000"/>
                </a:solidFill>
                <a:latin typeface="Consolas" pitchFamily="49" charset="0"/>
                <a:ea typeface="Calibri"/>
                <a:cs typeface="Consolas" pitchFamily="49" charset="0"/>
              </a:rPr>
              <a:t>'http'</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r>
              <a:rPr lang="en-US" sz="1400" dirty="0" smtClean="0">
                <a:solidFill>
                  <a:srgbClr val="FF0000"/>
                </a:solidFill>
                <a:latin typeface="Consolas" pitchFamily="49" charset="0"/>
                <a:ea typeface="Calibri"/>
                <a:cs typeface="Consolas" pitchFamily="49" charset="0"/>
              </a:rPr>
              <a:t>"XML service on $_ is responding in some way"</a:t>
            </a:r>
            <a:r>
              <a:rPr lang="en-US" sz="1400" dirty="0" smtClean="0">
                <a:latin typeface="Consolas" pitchFamily="49" charset="0"/>
                <a:ea typeface="Calibri"/>
                <a:cs typeface="Consolas" pitchFamily="49" charset="0"/>
              </a:rPr>
              <a:t> </a:t>
            </a:r>
            <a:r>
              <a:rPr lang="en-US" sz="1400" dirty="0" smtClean="0">
                <a:solidFill>
                  <a:srgbClr val="009900"/>
                </a:solidFill>
                <a:latin typeface="Consolas" pitchFamily="49" charset="0"/>
                <a:ea typeface="Calibri"/>
                <a:cs typeface="Consolas" pitchFamily="49" charset="0"/>
              </a:rPr>
              <a:t>)</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solidFill>
                  <a:srgbClr val="009900"/>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br>
              <a:rPr lang="en-US" sz="1400" dirty="0" smtClean="0">
                <a:latin typeface="Consolas" pitchFamily="49" charset="0"/>
                <a:ea typeface="Calibri"/>
                <a:cs typeface="Consolas" pitchFamily="49" charset="0"/>
              </a:rPr>
            </a:br>
            <a:r>
              <a:rPr lang="en-US" sz="1400" dirty="0" smtClean="0">
                <a:solidFill>
                  <a:srgbClr val="B1B100"/>
                </a:solidFill>
                <a:latin typeface="Consolas" pitchFamily="49" charset="0"/>
                <a:ea typeface="Calibri"/>
                <a:cs typeface="Consolas" pitchFamily="49" charset="0"/>
              </a:rPr>
              <a:t>my</a:t>
            </a:r>
            <a:r>
              <a:rPr lang="en-US" sz="1400" dirty="0" smtClean="0">
                <a:latin typeface="Consolas" pitchFamily="49" charset="0"/>
                <a:ea typeface="Calibri"/>
                <a:cs typeface="Consolas" pitchFamily="49" charset="0"/>
              </a:rPr>
              <a:t> </a:t>
            </a:r>
            <a:r>
              <a:rPr lang="en-US" sz="1400" dirty="0" smtClean="0">
                <a:solidFill>
                  <a:srgbClr val="0000FF"/>
                </a:solidFill>
                <a:latin typeface="Consolas" pitchFamily="49" charset="0"/>
                <a:ea typeface="Calibri"/>
                <a:cs typeface="Consolas" pitchFamily="49" charset="0"/>
              </a:rPr>
              <a:t>@</a:t>
            </a:r>
            <a:r>
              <a:rPr lang="en-US" sz="1400" dirty="0" err="1" smtClean="0">
                <a:solidFill>
                  <a:srgbClr val="0000FF"/>
                </a:solidFill>
                <a:latin typeface="Consolas" pitchFamily="49" charset="0"/>
                <a:ea typeface="Calibri"/>
                <a:cs typeface="Consolas" pitchFamily="49" charset="0"/>
              </a:rPr>
              <a:t>citrix_farm</a:t>
            </a:r>
            <a:r>
              <a:rPr lang="en-US" sz="1400" dirty="0" smtClean="0">
                <a:latin typeface="Consolas" pitchFamily="49" charset="0"/>
                <a:ea typeface="Calibri"/>
                <a:cs typeface="Consolas" pitchFamily="49" charset="0"/>
              </a:rPr>
              <a:t> </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r>
              <a:rPr lang="en-US" sz="1400" u="sng" dirty="0" err="1" smtClean="0">
                <a:solidFill>
                  <a:srgbClr val="000066"/>
                </a:solidFill>
                <a:latin typeface="Consolas" pitchFamily="49" charset="0"/>
                <a:ea typeface="Calibri"/>
                <a:cs typeface="Consolas" pitchFamily="49" charset="0"/>
                <a:hlinkClick r:id="rId3"/>
              </a:rPr>
              <a:t>qw</a:t>
            </a:r>
            <a:r>
              <a:rPr lang="en-US" sz="1400" dirty="0" smtClean="0">
                <a:solidFill>
                  <a:srgbClr val="009900"/>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r>
              <a:rPr lang="en-US" sz="1400" dirty="0" smtClean="0">
                <a:solidFill>
                  <a:schemeClr val="tx1"/>
                </a:solidFill>
                <a:latin typeface="Consolas" pitchFamily="49" charset="0"/>
                <a:ea typeface="Calibri"/>
                <a:cs typeface="Consolas" pitchFamily="49" charset="0"/>
              </a:rPr>
              <a:t>citrixps01.my.com</a:t>
            </a:r>
            <a:br>
              <a:rPr lang="en-US" sz="1400" dirty="0" smtClean="0">
                <a:solidFill>
                  <a:schemeClr val="tx1"/>
                </a:solidFill>
                <a:latin typeface="Consolas" pitchFamily="49" charset="0"/>
                <a:ea typeface="Calibri"/>
                <a:cs typeface="Consolas" pitchFamily="49" charset="0"/>
              </a:rPr>
            </a:br>
            <a:r>
              <a:rPr lang="en-US" sz="1400" dirty="0" smtClean="0">
                <a:solidFill>
                  <a:schemeClr val="tx1"/>
                </a:solidFill>
                <a:latin typeface="Consolas" pitchFamily="49" charset="0"/>
                <a:ea typeface="Calibri"/>
                <a:cs typeface="Consolas" pitchFamily="49" charset="0"/>
              </a:rPr>
              <a:t>            citrixps02.my.com</a:t>
            </a:r>
            <a:br>
              <a:rPr lang="en-US" sz="1400" dirty="0" smtClean="0">
                <a:solidFill>
                  <a:schemeClr val="tx1"/>
                </a:solidFill>
                <a:latin typeface="Consolas" pitchFamily="49" charset="0"/>
                <a:ea typeface="Calibri"/>
                <a:cs typeface="Consolas" pitchFamily="49" charset="0"/>
              </a:rPr>
            </a:br>
            <a:r>
              <a:rPr lang="en-US" sz="1400" dirty="0" smtClean="0">
                <a:solidFill>
                  <a:schemeClr val="tx1"/>
                </a:solidFill>
                <a:latin typeface="Consolas" pitchFamily="49" charset="0"/>
                <a:ea typeface="Calibri"/>
                <a:cs typeface="Consolas" pitchFamily="49" charset="0"/>
              </a:rPr>
              <a:t>            </a:t>
            </a:r>
            <a:r>
              <a:rPr lang="en-US" sz="1400" i="1" dirty="0" smtClean="0">
                <a:solidFill>
                  <a:schemeClr val="tx1"/>
                </a:solidFill>
                <a:latin typeface="Consolas" pitchFamily="49" charset="0"/>
                <a:ea typeface="Calibri"/>
                <a:cs typeface="Consolas" pitchFamily="49" charset="0"/>
              </a:rPr>
              <a:t># ...</a:t>
            </a:r>
            <a:r>
              <a:rPr lang="en-US" sz="1400" dirty="0" smtClean="0">
                <a:solidFill>
                  <a:schemeClr val="tx1"/>
                </a:solidFill>
                <a:latin typeface="Consolas" pitchFamily="49" charset="0"/>
                <a:ea typeface="Calibri"/>
                <a:cs typeface="Consolas" pitchFamily="49" charset="0"/>
              </a:rPr>
              <a:t/>
            </a:r>
            <a:br>
              <a:rPr lang="en-US" sz="1400" dirty="0" smtClean="0">
                <a:solidFill>
                  <a:schemeClr val="tx1"/>
                </a:solidFill>
                <a:latin typeface="Consolas" pitchFamily="49" charset="0"/>
                <a:ea typeface="Calibri"/>
                <a:cs typeface="Consolas" pitchFamily="49" charset="0"/>
              </a:rPr>
            </a:br>
            <a:r>
              <a:rPr lang="en-US" sz="1400" dirty="0" smtClean="0">
                <a:solidFill>
                  <a:schemeClr val="tx1"/>
                </a:solidFill>
                <a:latin typeface="Consolas" pitchFamily="49" charset="0"/>
                <a:ea typeface="Calibri"/>
                <a:cs typeface="Consolas" pitchFamily="49" charset="0"/>
              </a:rPr>
              <a:t>            citrixps30.my.com</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r>
              <a:rPr lang="en-US" sz="1400" dirty="0" smtClean="0">
                <a:solidFill>
                  <a:srgbClr val="009900"/>
                </a:solidFill>
                <a:latin typeface="Consolas" pitchFamily="49" charset="0"/>
                <a:ea typeface="Calibri"/>
                <a:cs typeface="Consolas" pitchFamily="49" charset="0"/>
              </a:rPr>
              <a:t>)</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err="1" smtClean="0">
                <a:solidFill>
                  <a:srgbClr val="B1B100"/>
                </a:solidFill>
                <a:latin typeface="Consolas" pitchFamily="49" charset="0"/>
                <a:ea typeface="Calibri"/>
                <a:cs typeface="Consolas" pitchFamily="49" charset="0"/>
              </a:rPr>
              <a:t>foreach</a:t>
            </a:r>
            <a:r>
              <a:rPr lang="en-US" sz="1400" dirty="0" smtClean="0">
                <a:latin typeface="Consolas" pitchFamily="49" charset="0"/>
                <a:ea typeface="Calibri"/>
                <a:cs typeface="Consolas" pitchFamily="49" charset="0"/>
              </a:rPr>
              <a:t> </a:t>
            </a:r>
            <a:r>
              <a:rPr lang="en-US" sz="1400" dirty="0" smtClean="0">
                <a:solidFill>
                  <a:srgbClr val="009900"/>
                </a:solidFill>
                <a:latin typeface="Consolas" pitchFamily="49" charset="0"/>
                <a:ea typeface="Calibri"/>
                <a:cs typeface="Consolas" pitchFamily="49" charset="0"/>
              </a:rPr>
              <a:t>(</a:t>
            </a:r>
            <a:r>
              <a:rPr lang="en-US" sz="1400" dirty="0" smtClean="0">
                <a:solidFill>
                  <a:srgbClr val="0000FF"/>
                </a:solidFill>
                <a:latin typeface="Consolas" pitchFamily="49" charset="0"/>
                <a:ea typeface="Calibri"/>
                <a:cs typeface="Consolas" pitchFamily="49" charset="0"/>
              </a:rPr>
              <a:t>@</a:t>
            </a:r>
            <a:r>
              <a:rPr lang="en-US" sz="1400" dirty="0" err="1" smtClean="0">
                <a:solidFill>
                  <a:srgbClr val="0000FF"/>
                </a:solidFill>
                <a:latin typeface="Consolas" pitchFamily="49" charset="0"/>
                <a:ea typeface="Calibri"/>
                <a:cs typeface="Consolas" pitchFamily="49" charset="0"/>
              </a:rPr>
              <a:t>stas</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r>
              <a:rPr lang="en-US" sz="1400" dirty="0" smtClean="0">
                <a:solidFill>
                  <a:srgbClr val="0000FF"/>
                </a:solidFill>
                <a:latin typeface="Consolas" pitchFamily="49" charset="0"/>
                <a:ea typeface="Calibri"/>
                <a:cs typeface="Consolas" pitchFamily="49" charset="0"/>
              </a:rPr>
              <a:t>@</a:t>
            </a:r>
            <a:r>
              <a:rPr lang="en-US" sz="1400" dirty="0" err="1" smtClean="0">
                <a:solidFill>
                  <a:srgbClr val="0000FF"/>
                </a:solidFill>
                <a:latin typeface="Consolas" pitchFamily="49" charset="0"/>
                <a:ea typeface="Calibri"/>
                <a:cs typeface="Consolas" pitchFamily="49" charset="0"/>
              </a:rPr>
              <a:t>citrix_farm</a:t>
            </a:r>
            <a:r>
              <a:rPr lang="en-US" sz="1400" dirty="0" smtClean="0">
                <a:solidFill>
                  <a:srgbClr val="009900"/>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r>
              <a:rPr lang="en-US" sz="1400" dirty="0" smtClean="0">
                <a:solidFill>
                  <a:srgbClr val="009900"/>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latin typeface="Consolas" pitchFamily="49" charset="0"/>
                <a:ea typeface="Calibri"/>
                <a:cs typeface="Consolas" pitchFamily="49" charset="0"/>
              </a:rPr>
              <a:t>  </a:t>
            </a:r>
            <a:r>
              <a:rPr lang="en-US" sz="1400" dirty="0" err="1" smtClean="0">
                <a:latin typeface="Consolas" pitchFamily="49" charset="0"/>
                <a:ea typeface="Calibri"/>
                <a:cs typeface="Consolas" pitchFamily="49" charset="0"/>
              </a:rPr>
              <a:t>service_ok</a:t>
            </a:r>
            <a:r>
              <a:rPr lang="en-US" sz="1400" dirty="0" smtClean="0">
                <a:solidFill>
                  <a:srgbClr val="009900"/>
                </a:solidFill>
                <a:latin typeface="Consolas" pitchFamily="49" charset="0"/>
                <a:ea typeface="Calibri"/>
                <a:cs typeface="Consolas" pitchFamily="49" charset="0"/>
              </a:rPr>
              <a:t>(</a:t>
            </a:r>
            <a:r>
              <a:rPr lang="en-US" sz="1400" dirty="0" smtClean="0">
                <a:solidFill>
                  <a:srgbClr val="0000FF"/>
                </a:solidFill>
                <a:latin typeface="Consolas" pitchFamily="49" charset="0"/>
                <a:ea typeface="Calibri"/>
                <a:cs typeface="Consolas" pitchFamily="49" charset="0"/>
              </a:rPr>
              <a:t>$_</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r>
              <a:rPr lang="en-US" sz="1400" dirty="0" smtClean="0">
                <a:solidFill>
                  <a:srgbClr val="FF0000"/>
                </a:solidFill>
                <a:latin typeface="Consolas" pitchFamily="49" charset="0"/>
                <a:ea typeface="Calibri"/>
                <a:cs typeface="Consolas" pitchFamily="49" charset="0"/>
              </a:rPr>
              <a:t>'1494'</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t>
            </a:r>
            <a:r>
              <a:rPr lang="en-US" sz="1400" dirty="0" smtClean="0">
                <a:solidFill>
                  <a:srgbClr val="FF0000"/>
                </a:solidFill>
                <a:latin typeface="Consolas" pitchFamily="49" charset="0"/>
                <a:ea typeface="Calibri"/>
                <a:cs typeface="Consolas" pitchFamily="49" charset="0"/>
              </a:rPr>
              <a:t>"ICA service on $_ is responding in some way"</a:t>
            </a:r>
            <a:r>
              <a:rPr lang="en-US" sz="1400" dirty="0" smtClean="0">
                <a:latin typeface="Consolas" pitchFamily="49" charset="0"/>
                <a:ea typeface="Calibri"/>
                <a:cs typeface="Consolas" pitchFamily="49" charset="0"/>
              </a:rPr>
              <a:t> </a:t>
            </a:r>
            <a:r>
              <a:rPr lang="en-US" sz="1400" dirty="0" smtClean="0">
                <a:solidFill>
                  <a:srgbClr val="009900"/>
                </a:solidFill>
                <a:latin typeface="Consolas" pitchFamily="49" charset="0"/>
                <a:ea typeface="Calibri"/>
                <a:cs typeface="Consolas" pitchFamily="49" charset="0"/>
              </a:rPr>
              <a:t>)</a:t>
            </a:r>
            <a:r>
              <a:rPr lang="en-US" sz="1400" dirty="0" smtClean="0">
                <a:solidFill>
                  <a:srgbClr val="339933"/>
                </a:solidFill>
                <a:latin typeface="Consolas" pitchFamily="49" charset="0"/>
                <a:ea typeface="Calibri"/>
                <a:cs typeface="Consolas" pitchFamily="49" charset="0"/>
              </a:rPr>
              <a:t>;</a:t>
            </a:r>
            <a:r>
              <a:rPr lang="en-US" sz="1400" dirty="0" smtClean="0">
                <a:latin typeface="Consolas" pitchFamily="49" charset="0"/>
                <a:ea typeface="Calibri"/>
                <a:cs typeface="Consolas" pitchFamily="49" charset="0"/>
              </a:rPr>
              <a:t/>
            </a:r>
            <a:br>
              <a:rPr lang="en-US" sz="1400" dirty="0" smtClean="0">
                <a:latin typeface="Consolas" pitchFamily="49" charset="0"/>
                <a:ea typeface="Calibri"/>
                <a:cs typeface="Consolas" pitchFamily="49" charset="0"/>
              </a:rPr>
            </a:br>
            <a:r>
              <a:rPr lang="en-US" sz="1400" dirty="0" smtClean="0">
                <a:solidFill>
                  <a:srgbClr val="009900"/>
                </a:solidFill>
                <a:latin typeface="Consolas" pitchFamily="49" charset="0"/>
                <a:ea typeface="Calibri"/>
                <a:cs typeface="Consolas" pitchFamily="49" charset="0"/>
              </a:rPr>
              <a:t>}</a:t>
            </a:r>
            <a:endParaRPr lang="en-US" sz="1400" dirty="0" smtClean="0">
              <a:latin typeface="Consolas" pitchFamily="49" charset="0"/>
              <a:ea typeface="Calibri"/>
              <a:cs typeface="Consolas" pitchFamily="49" charset="0"/>
            </a:endParaRPr>
          </a:p>
          <a:p>
            <a:endParaRPr lang="en-US" sz="1400" dirty="0" smtClean="0">
              <a:latin typeface="Consolas" pitchFamily="49" charset="0"/>
              <a:cs typeface="Consolas" pitchFamily="49" charset="0"/>
            </a:endParaRP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Ex. 2 OUTPUT</a:t>
            </a:r>
            <a:endParaRPr lang="en-US" dirty="0"/>
          </a:p>
        </p:txBody>
      </p:sp>
      <p:sp>
        <p:nvSpPr>
          <p:cNvPr id="3" name="Content Placeholder 2"/>
          <p:cNvSpPr>
            <a:spLocks noGrp="1"/>
          </p:cNvSpPr>
          <p:nvPr>
            <p:ph idx="1"/>
          </p:nvPr>
        </p:nvSpPr>
        <p:spPr>
          <a:xfrm>
            <a:off x="492125" y="1154112"/>
            <a:ext cx="9069388" cy="4987925"/>
          </a:xfrm>
        </p:spPr>
        <p:txBody>
          <a:bodyPr/>
          <a:lstStyle/>
          <a:p>
            <a:pPr marL="0" indent="0">
              <a:spcAft>
                <a:spcPts val="0"/>
              </a:spcAft>
            </a:pPr>
            <a:r>
              <a:rPr lang="en-US" sz="1600" dirty="0" smtClean="0">
                <a:latin typeface="Consolas" pitchFamily="49" charset="0"/>
                <a:cs typeface="Consolas" pitchFamily="49" charset="0"/>
              </a:rPr>
              <a:t>1..29</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1 - this script is running on (xxx) a physician portal </a:t>
            </a:r>
            <a:r>
              <a:rPr lang="en-US" sz="1600" dirty="0" err="1" smtClean="0">
                <a:latin typeface="Consolas" pitchFamily="49" charset="0"/>
                <a:cs typeface="Consolas" pitchFamily="49" charset="0"/>
              </a:rPr>
              <a:t>webserver</a:t>
            </a:r>
            <a:endParaRPr lang="en-US" sz="1600" dirty="0" smtClean="0">
              <a:latin typeface="Consolas" pitchFamily="49" charset="0"/>
              <a:cs typeface="Consolas" pitchFamily="49" charset="0"/>
            </a:endParaRPr>
          </a:p>
          <a:p>
            <a:pPr marL="0" indent="0">
              <a:spcAft>
                <a:spcPts val="0"/>
              </a:spcAft>
            </a:pPr>
            <a:r>
              <a:rPr lang="en-US" sz="1600" dirty="0" smtClean="0">
                <a:latin typeface="Consolas" pitchFamily="49" charset="0"/>
                <a:cs typeface="Consolas" pitchFamily="49" charset="0"/>
              </a:rPr>
              <a:t># checking </a:t>
            </a:r>
            <a:r>
              <a:rPr lang="en-US" sz="1600" dirty="0" err="1" smtClean="0">
                <a:latin typeface="Consolas" pitchFamily="49" charset="0"/>
                <a:cs typeface="Consolas" pitchFamily="49" charset="0"/>
              </a:rPr>
              <a:t>citrix</a:t>
            </a:r>
            <a:r>
              <a:rPr lang="en-US" sz="1600" dirty="0" smtClean="0">
                <a:latin typeface="Consolas" pitchFamily="49" charset="0"/>
                <a:cs typeface="Consolas" pitchFamily="49" charset="0"/>
              </a:rPr>
              <a:t> farm connectivity</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2 - can connect to vcitrixdc01.my.com:http</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3 - XML service on vcitrixdc01.my.com is responding in some way</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4 - can connect to vcitrixdc02.my.com:http</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5 - XML service on vcitrixdc02.my.com is responding in some way</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6 - ICA service on vcitrixdc01.my.com is responding in some way</a:t>
            </a:r>
          </a:p>
          <a:p>
            <a:pPr marL="0" indent="0">
              <a:spcAft>
                <a:spcPts val="0"/>
              </a:spcAft>
            </a:pPr>
            <a:r>
              <a:rPr lang="en-US" sz="1600" dirty="0" smtClean="0">
                <a:latin typeface="Consolas" pitchFamily="49" charset="0"/>
                <a:cs typeface="Consolas" pitchFamily="49" charset="0"/>
              </a:rPr>
              <a:t># ...</a:t>
            </a:r>
          </a:p>
          <a:p>
            <a:pPr marL="0" indent="0">
              <a:spcAft>
                <a:spcPts val="0"/>
              </a:spcAft>
            </a:pPr>
            <a:r>
              <a:rPr lang="en-US" sz="1600" dirty="0" smtClean="0">
                <a:solidFill>
                  <a:schemeClr val="accent1">
                    <a:lumMod val="50000"/>
                  </a:schemeClr>
                </a:solidFill>
                <a:latin typeface="Consolas" pitchFamily="49" charset="0"/>
                <a:cs typeface="Consolas" pitchFamily="49" charset="0"/>
              </a:rPr>
              <a:t>ok</a:t>
            </a:r>
            <a:r>
              <a:rPr lang="en-US" sz="1600" dirty="0" smtClean="0">
                <a:latin typeface="Consolas" pitchFamily="49" charset="0"/>
                <a:cs typeface="Consolas" pitchFamily="49" charset="0"/>
              </a:rPr>
              <a:t> 13 - ICA service on citrixps06.my.com is responding in some way</a:t>
            </a:r>
          </a:p>
          <a:p>
            <a:pPr marL="0" indent="0">
              <a:spcAft>
                <a:spcPts val="0"/>
              </a:spcAft>
            </a:pPr>
            <a:r>
              <a:rPr lang="en-US" sz="1600" dirty="0" smtClean="0">
                <a:solidFill>
                  <a:srgbClr val="C00000"/>
                </a:solidFill>
                <a:latin typeface="Consolas" pitchFamily="49" charset="0"/>
                <a:cs typeface="Consolas" pitchFamily="49" charset="0"/>
              </a:rPr>
              <a:t>not ok 14 </a:t>
            </a:r>
            <a:r>
              <a:rPr lang="en-US" sz="1600" dirty="0" smtClean="0">
                <a:latin typeface="Consolas" pitchFamily="49" charset="0"/>
                <a:cs typeface="Consolas" pitchFamily="49" charset="0"/>
              </a:rPr>
              <a:t>- ICA service on citrixps07.my.com is responding in some way</a:t>
            </a:r>
          </a:p>
          <a:p>
            <a:pPr marL="0" indent="0">
              <a:spcAft>
                <a:spcPts val="0"/>
              </a:spcAft>
            </a:pPr>
            <a:r>
              <a:rPr lang="en-US" sz="1600" dirty="0" smtClean="0">
                <a:latin typeface="Consolas" pitchFamily="49" charset="0"/>
                <a:cs typeface="Consolas" pitchFamily="49" charset="0"/>
              </a:rPr>
              <a:t>#     Failed test (c:\inetpub\wwwroot\pp_nagios\check_citrix.pl at line 80)</a:t>
            </a:r>
          </a:p>
          <a:p>
            <a:pPr marL="0" indent="0">
              <a:spcAft>
                <a:spcPts val="0"/>
              </a:spcAft>
            </a:pPr>
            <a:r>
              <a:rPr lang="en-US" sz="1600" dirty="0" smtClean="0">
                <a:latin typeface="Consolas" pitchFamily="49" charset="0"/>
                <a:cs typeface="Consolas" pitchFamily="49" charset="0"/>
              </a:rPr>
              <a:t># ...</a:t>
            </a:r>
          </a:p>
          <a:p>
            <a:pPr marL="0" indent="0">
              <a:spcAft>
                <a:spcPts val="0"/>
              </a:spcAft>
            </a:pPr>
            <a:r>
              <a:rPr lang="en-US" sz="1600" dirty="0" smtClean="0">
                <a:latin typeface="Consolas" pitchFamily="49" charset="0"/>
                <a:cs typeface="Consolas" pitchFamily="49" charset="0"/>
              </a:rPr>
              <a:t># Looks like you failed 1 tests of 29.</a:t>
            </a:r>
          </a:p>
          <a:p>
            <a:pPr marL="0" indent="0">
              <a:spcAft>
                <a:spcPts val="0"/>
              </a:spcAft>
            </a:pPr>
            <a:endParaRPr lang="en-US" sz="1600" dirty="0" smtClean="0">
              <a:latin typeface="Consolas" pitchFamily="49" charset="0"/>
              <a:cs typeface="Consolas" pitchFamily="49" charset="0"/>
            </a:endParaRPr>
          </a:p>
          <a:p>
            <a:pPr marL="0" indent="0">
              <a:spcAft>
                <a:spcPts val="0"/>
              </a:spcAft>
            </a:pPr>
            <a:r>
              <a:rPr lang="en-US" dirty="0" smtClean="0"/>
              <a:t>Check command:</a:t>
            </a:r>
          </a:p>
          <a:p>
            <a:pPr marL="0" indent="0">
              <a:spcAft>
                <a:spcPts val="0"/>
              </a:spcAft>
            </a:pPr>
            <a:r>
              <a:rPr lang="en-US" sz="1600" dirty="0" smtClean="0">
                <a:latin typeface="Consolas" pitchFamily="49" charset="0"/>
                <a:cs typeface="Consolas" pitchFamily="49" charset="0"/>
              </a:rPr>
              <a:t>check_tap.pl -v -e '/</a:t>
            </a:r>
            <a:r>
              <a:rPr lang="en-US" sz="1600" dirty="0" err="1" smtClean="0">
                <a:latin typeface="Consolas" pitchFamily="49" charset="0"/>
                <a:cs typeface="Consolas" pitchFamily="49" charset="0"/>
              </a:rPr>
              <a:t>usr</a:t>
            </a:r>
            <a:r>
              <a:rPr lang="en-US" sz="1600" dirty="0" smtClean="0">
                <a:latin typeface="Consolas" pitchFamily="49" charset="0"/>
                <a:cs typeface="Consolas" pitchFamily="49" charset="0"/>
              </a:rPr>
              <a:t>/bin/curl -</a:t>
            </a:r>
            <a:r>
              <a:rPr lang="en-US" sz="1600" dirty="0" err="1" smtClean="0">
                <a:latin typeface="Consolas" pitchFamily="49" charset="0"/>
                <a:cs typeface="Consolas" pitchFamily="49" charset="0"/>
              </a:rPr>
              <a:t>sk</a:t>
            </a:r>
            <a:r>
              <a:rPr lang="en-US" sz="1600" dirty="0" smtClean="0">
                <a:latin typeface="Consolas" pitchFamily="49" charset="0"/>
                <a:cs typeface="Consolas" pitchFamily="49" charset="0"/>
              </a:rPr>
              <a:t>' </a:t>
            </a:r>
            <a:br>
              <a:rPr lang="en-US" sz="1600" dirty="0" smtClean="0">
                <a:latin typeface="Consolas" pitchFamily="49" charset="0"/>
                <a:cs typeface="Consolas" pitchFamily="49" charset="0"/>
              </a:rPr>
            </a:br>
            <a:r>
              <a:rPr lang="en-US" sz="1600" dirty="0" smtClean="0">
                <a:latin typeface="Consolas" pitchFamily="49" charset="0"/>
                <a:cs typeface="Consolas" pitchFamily="49" charset="0"/>
              </a:rPr>
              <a:t>	-s https://$HOSTADDRESS$/foo/porttest.pl </a:t>
            </a:r>
            <a:r>
              <a:rPr lang="en-US" sz="1600" b="1" dirty="0" smtClean="0">
                <a:latin typeface="Consolas" pitchFamily="49" charset="0"/>
                <a:cs typeface="Consolas" pitchFamily="49" charset="0"/>
              </a:rPr>
              <a:t>-w 3 -c 6</a:t>
            </a:r>
            <a:br>
              <a:rPr lang="en-US" sz="1600" b="1" dirty="0" smtClean="0">
                <a:latin typeface="Consolas" pitchFamily="49" charset="0"/>
                <a:cs typeface="Consolas" pitchFamily="49" charset="0"/>
              </a:rPr>
            </a:br>
            <a:endParaRPr lang="en-US" sz="1600" b="1" dirty="0" smtClean="0">
              <a:latin typeface="Consolas" pitchFamily="49" charset="0"/>
              <a:cs typeface="Consolas" pitchFamily="49" charset="0"/>
            </a:endParaRPr>
          </a:p>
          <a:p>
            <a:pPr marL="0" indent="0">
              <a:spcAft>
                <a:spcPts val="0"/>
              </a:spcAft>
            </a:pPr>
            <a:r>
              <a:rPr lang="en-US" sz="1600" dirty="0" smtClean="0">
                <a:latin typeface="Consolas" pitchFamily="49" charset="0"/>
                <a:cs typeface="Consolas" pitchFamily="49" charset="0"/>
              </a:rPr>
              <a:t>TAP OK - FAIL. 1 of 29 failed. Warning/critical at 2/3. 1st='not ok 14 - ICA service on citrixps07.my.com is responding in some way' | total=29;; failures=1;; passed=28;;</a:t>
            </a:r>
          </a:p>
          <a:p>
            <a:pPr marL="0" indent="0">
              <a:spcAft>
                <a:spcPts val="0"/>
              </a:spcAft>
            </a:pPr>
            <a:endParaRPr lang="en-US" sz="1600" b="1" dirty="0" smtClean="0">
              <a:latin typeface="Consolas" pitchFamily="49" charset="0"/>
              <a:cs typeface="Consolas" pitchFamily="49" charset="0"/>
            </a:endParaRPr>
          </a:p>
          <a:p>
            <a:pPr marL="0" indent="0">
              <a:spcAft>
                <a:spcPts val="0"/>
              </a:spcAft>
            </a:pPr>
            <a:endParaRPr lang="en-US" sz="1600" dirty="0" smtClean="0">
              <a:latin typeface="Consolas" pitchFamily="49" charset="0"/>
              <a:cs typeface="Consolas" pitchFamily="49" charset="0"/>
            </a:endParaRP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spcAft>
                <a:spcPts val="0"/>
              </a:spcAft>
            </a:pPr>
            <a:r>
              <a:rPr lang="en-US" dirty="0" smtClean="0"/>
              <a:t>Ex. 3 Symfony2 Functional tests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Symfony2 == next-generation MVC framework for PHP apps</a:t>
            </a:r>
          </a:p>
          <a:p>
            <a:pPr>
              <a:buFont typeface="Arial" pitchFamily="34" charset="0"/>
              <a:buChar char="•"/>
            </a:pPr>
            <a:r>
              <a:rPr lang="en-US" dirty="0" smtClean="0"/>
              <a:t>Symfony2 uses the </a:t>
            </a:r>
            <a:r>
              <a:rPr lang="en-US" dirty="0" err="1" smtClean="0"/>
              <a:t>PHPUnit</a:t>
            </a:r>
            <a:r>
              <a:rPr lang="en-US" dirty="0" smtClean="0"/>
              <a:t> framework.</a:t>
            </a:r>
          </a:p>
          <a:p>
            <a:pPr>
              <a:buFont typeface="Arial" pitchFamily="34" charset="0"/>
              <a:buChar char="•"/>
            </a:pPr>
            <a:r>
              <a:rPr lang="en-US" dirty="0" err="1" smtClean="0"/>
              <a:t>PHPUnit</a:t>
            </a:r>
            <a:r>
              <a:rPr lang="en-US" dirty="0" smtClean="0"/>
              <a:t> supports TAP output.</a:t>
            </a:r>
          </a:p>
          <a:p>
            <a:pPr>
              <a:buFont typeface="Arial" pitchFamily="34" charset="0"/>
              <a:buChar char="•"/>
            </a:pPr>
            <a:r>
              <a:rPr lang="en-US" i="1" dirty="0" smtClean="0"/>
              <a:t>Good </a:t>
            </a:r>
            <a:r>
              <a:rPr lang="en-US" i="1" baseline="0" dirty="0" smtClean="0"/>
              <a:t>developers are already writing these.</a:t>
            </a:r>
            <a:endParaRPr lang="en-US" i="1" dirty="0" smtClean="0"/>
          </a:p>
        </p:txBody>
      </p:sp>
      <p:sp>
        <p:nvSpPr>
          <p:cNvPr id="4" name="Date Placeholder 3"/>
          <p:cNvSpPr>
            <a:spLocks noGrp="1"/>
          </p:cNvSpPr>
          <p:nvPr>
            <p:ph type="dt" idx="10"/>
          </p:nvPr>
        </p:nvSpPr>
        <p:spPr/>
        <p:txBody>
          <a:bodyPr/>
          <a:lstStyle/>
          <a:p>
            <a:r>
              <a:rPr lang="en-US" smtClean="0"/>
              <a:t>2011</a:t>
            </a:r>
            <a:endParaRPr lang="en-US"/>
          </a:p>
        </p:txBody>
      </p:sp>
      <p:pic>
        <p:nvPicPr>
          <p:cNvPr id="4098" name="Picture 2" descr="Symfony"/>
          <p:cNvPicPr>
            <a:picLocks noChangeAspect="1" noChangeArrowheads="1"/>
          </p:cNvPicPr>
          <p:nvPr/>
        </p:nvPicPr>
        <p:blipFill>
          <a:blip r:embed="rId3"/>
          <a:srcRect/>
          <a:stretch>
            <a:fillRect/>
          </a:stretch>
        </p:blipFill>
        <p:spPr bwMode="auto">
          <a:xfrm>
            <a:off x="5954712" y="4618037"/>
            <a:ext cx="2286000" cy="57150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Ex. 3</a:t>
            </a:r>
            <a:r>
              <a:rPr lang="en-US" baseline="0" dirty="0" smtClean="0"/>
              <a:t> Symfony2 functional tests</a:t>
            </a:r>
            <a:endParaRPr lang="en-US" dirty="0"/>
          </a:p>
        </p:txBody>
      </p:sp>
      <p:sp>
        <p:nvSpPr>
          <p:cNvPr id="3" name="Content Placeholder 2"/>
          <p:cNvSpPr>
            <a:spLocks noGrp="1"/>
          </p:cNvSpPr>
          <p:nvPr>
            <p:ph idx="1"/>
          </p:nvPr>
        </p:nvSpPr>
        <p:spPr/>
        <p:txBody>
          <a:bodyPr/>
          <a:lstStyle/>
          <a:p>
            <a:r>
              <a:rPr lang="en-US" sz="2400" b="1" dirty="0" smtClean="0">
                <a:latin typeface="Consolas" pitchFamily="49" charset="0"/>
                <a:cs typeface="Consolas" pitchFamily="49" charset="0"/>
              </a:rPr>
              <a:t>public</a:t>
            </a:r>
            <a:r>
              <a:rPr lang="en-US" sz="2400" dirty="0" smtClean="0">
                <a:latin typeface="Consolas" pitchFamily="49" charset="0"/>
                <a:cs typeface="Consolas" pitchFamily="49" charset="0"/>
              </a:rPr>
              <a:t> </a:t>
            </a:r>
            <a:r>
              <a:rPr lang="en-US" sz="2400" b="1" dirty="0" smtClean="0">
                <a:latin typeface="Consolas" pitchFamily="49" charset="0"/>
                <a:cs typeface="Consolas" pitchFamily="49" charset="0"/>
              </a:rPr>
              <a:t>function</a:t>
            </a:r>
            <a:r>
              <a:rPr lang="en-US" sz="2400" dirty="0" smtClean="0">
                <a:latin typeface="Consolas" pitchFamily="49" charset="0"/>
                <a:cs typeface="Consolas" pitchFamily="49" charset="0"/>
              </a:rPr>
              <a:t> </a:t>
            </a:r>
            <a:r>
              <a:rPr lang="en-US" sz="2400" dirty="0" err="1" smtClean="0">
                <a:latin typeface="Consolas" pitchFamily="49" charset="0"/>
                <a:cs typeface="Consolas" pitchFamily="49" charset="0"/>
              </a:rPr>
              <a:t>testSearch</a:t>
            </a:r>
            <a:r>
              <a:rPr lang="en-US" sz="2400" dirty="0" smtClean="0">
                <a:solidFill>
                  <a:srgbClr val="009900"/>
                </a:solidFill>
                <a:latin typeface="Consolas" pitchFamily="49" charset="0"/>
                <a:cs typeface="Consolas" pitchFamily="49" charset="0"/>
              </a:rPr>
              <a:t>() {</a:t>
            </a:r>
            <a:r>
              <a:rPr lang="en-US" sz="2400" dirty="0" smtClean="0">
                <a:latin typeface="Consolas" pitchFamily="49" charset="0"/>
                <a:cs typeface="Consolas" pitchFamily="49" charset="0"/>
              </a:rPr>
              <a:t/>
            </a:r>
            <a:br>
              <a:rPr lang="en-US" sz="2400" dirty="0" smtClean="0">
                <a:latin typeface="Consolas" pitchFamily="49" charset="0"/>
                <a:cs typeface="Consolas" pitchFamily="49" charset="0"/>
              </a:rPr>
            </a:br>
            <a:r>
              <a:rPr lang="en-US" sz="2400" dirty="0" smtClean="0">
                <a:solidFill>
                  <a:srgbClr val="000088"/>
                </a:solidFill>
                <a:latin typeface="Consolas" pitchFamily="49" charset="0"/>
                <a:cs typeface="Consolas" pitchFamily="49" charset="0"/>
              </a:rPr>
              <a:t>$client</a:t>
            </a:r>
            <a:r>
              <a:rPr lang="en-US" sz="2400" dirty="0" smtClean="0">
                <a:latin typeface="Consolas" pitchFamily="49" charset="0"/>
                <a:cs typeface="Consolas" pitchFamily="49" charset="0"/>
              </a:rPr>
              <a:t> </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t>
            </a:r>
            <a:r>
              <a:rPr lang="en-US" sz="2400" dirty="0" smtClean="0">
                <a:solidFill>
                  <a:srgbClr val="000088"/>
                </a:solidFill>
                <a:latin typeface="Consolas" pitchFamily="49" charset="0"/>
                <a:cs typeface="Consolas" pitchFamily="49" charset="0"/>
              </a:rPr>
              <a:t>$this</a:t>
            </a:r>
            <a:r>
              <a:rPr lang="en-US" sz="2400" dirty="0" smtClean="0">
                <a:solidFill>
                  <a:srgbClr val="339933"/>
                </a:solidFill>
                <a:latin typeface="Consolas" pitchFamily="49" charset="0"/>
                <a:cs typeface="Consolas" pitchFamily="49" charset="0"/>
              </a:rPr>
              <a:t>-&gt;</a:t>
            </a:r>
            <a:r>
              <a:rPr lang="en-US" sz="2400" dirty="0" err="1" smtClean="0">
                <a:solidFill>
                  <a:srgbClr val="004000"/>
                </a:solidFill>
                <a:latin typeface="Consolas" pitchFamily="49" charset="0"/>
                <a:cs typeface="Consolas" pitchFamily="49" charset="0"/>
              </a:rPr>
              <a:t>createClient</a:t>
            </a:r>
            <a:r>
              <a:rPr lang="en-US" sz="2400" dirty="0" smtClean="0">
                <a:solidFill>
                  <a:srgbClr val="009900"/>
                </a:solidFill>
                <a:latin typeface="Consolas" pitchFamily="49" charset="0"/>
                <a:cs typeface="Consolas" pitchFamily="49" charset="0"/>
              </a:rPr>
              <a:t>()</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r>
            <a:br>
              <a:rPr lang="en-US" sz="2400" dirty="0" smtClean="0">
                <a:latin typeface="Consolas" pitchFamily="49" charset="0"/>
                <a:cs typeface="Consolas" pitchFamily="49" charset="0"/>
              </a:rPr>
            </a:br>
            <a:r>
              <a:rPr lang="en-US" sz="2400" dirty="0" smtClean="0">
                <a:solidFill>
                  <a:srgbClr val="000088"/>
                </a:solidFill>
                <a:latin typeface="Consolas" pitchFamily="49" charset="0"/>
                <a:cs typeface="Consolas" pitchFamily="49" charset="0"/>
              </a:rPr>
              <a:t>$crawler</a:t>
            </a:r>
            <a:r>
              <a:rPr lang="en-US" sz="2400" dirty="0" smtClean="0">
                <a:latin typeface="Consolas" pitchFamily="49" charset="0"/>
                <a:cs typeface="Consolas" pitchFamily="49" charset="0"/>
              </a:rPr>
              <a:t> </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t>
            </a:r>
            <a:r>
              <a:rPr lang="en-US" sz="2400" dirty="0" smtClean="0">
                <a:solidFill>
                  <a:srgbClr val="000088"/>
                </a:solidFill>
                <a:latin typeface="Consolas" pitchFamily="49" charset="0"/>
                <a:cs typeface="Consolas" pitchFamily="49" charset="0"/>
              </a:rPr>
              <a:t>$client</a:t>
            </a:r>
            <a:r>
              <a:rPr lang="en-US" sz="2400" dirty="0" smtClean="0">
                <a:solidFill>
                  <a:srgbClr val="339933"/>
                </a:solidFill>
                <a:latin typeface="Consolas" pitchFamily="49" charset="0"/>
                <a:cs typeface="Consolas" pitchFamily="49" charset="0"/>
              </a:rPr>
              <a:t>-&gt;</a:t>
            </a:r>
            <a:r>
              <a:rPr lang="en-US" sz="2400" dirty="0" smtClean="0">
                <a:solidFill>
                  <a:srgbClr val="004000"/>
                </a:solidFill>
                <a:latin typeface="Consolas" pitchFamily="49" charset="0"/>
                <a:cs typeface="Consolas" pitchFamily="49" charset="0"/>
              </a:rPr>
              <a:t>request</a:t>
            </a:r>
            <a:r>
              <a:rPr lang="en-US" sz="2400" dirty="0" smtClean="0">
                <a:solidFill>
                  <a:srgbClr val="009900"/>
                </a:solidFill>
                <a:latin typeface="Consolas" pitchFamily="49" charset="0"/>
                <a:cs typeface="Consolas" pitchFamily="49" charset="0"/>
              </a:rPr>
              <a:t>(</a:t>
            </a:r>
            <a:r>
              <a:rPr lang="en-US" sz="2400" dirty="0" smtClean="0">
                <a:solidFill>
                  <a:srgbClr val="0000FF"/>
                </a:solidFill>
                <a:latin typeface="Consolas" pitchFamily="49" charset="0"/>
                <a:cs typeface="Consolas" pitchFamily="49" charset="0"/>
              </a:rPr>
              <a:t>'GET'</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t>
            </a:r>
            <a:r>
              <a:rPr lang="en-US" sz="2400" dirty="0" smtClean="0">
                <a:solidFill>
                  <a:srgbClr val="0000FF"/>
                </a:solidFill>
                <a:latin typeface="Consolas" pitchFamily="49" charset="0"/>
                <a:cs typeface="Consolas" pitchFamily="49" charset="0"/>
              </a:rPr>
              <a:t>'/'</a:t>
            </a:r>
            <a:r>
              <a:rPr lang="en-US" sz="2400" dirty="0" smtClean="0">
                <a:solidFill>
                  <a:srgbClr val="009900"/>
                </a:solidFill>
                <a:latin typeface="Consolas" pitchFamily="49" charset="0"/>
                <a:cs typeface="Consolas" pitchFamily="49" charset="0"/>
              </a:rPr>
              <a:t>)</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r>
            <a:br>
              <a:rPr lang="en-US" sz="2400" dirty="0" smtClean="0">
                <a:latin typeface="Consolas" pitchFamily="49" charset="0"/>
                <a:cs typeface="Consolas" pitchFamily="49" charset="0"/>
              </a:rPr>
            </a:br>
            <a:r>
              <a:rPr lang="en-US" sz="2400" dirty="0" smtClean="0">
                <a:solidFill>
                  <a:srgbClr val="000088"/>
                </a:solidFill>
                <a:latin typeface="Consolas" pitchFamily="49" charset="0"/>
                <a:cs typeface="Consolas" pitchFamily="49" charset="0"/>
              </a:rPr>
              <a:t>$this</a:t>
            </a:r>
            <a:r>
              <a:rPr lang="en-US" sz="2400" dirty="0" smtClean="0">
                <a:solidFill>
                  <a:srgbClr val="339933"/>
                </a:solidFill>
                <a:latin typeface="Consolas" pitchFamily="49" charset="0"/>
                <a:cs typeface="Consolas" pitchFamily="49" charset="0"/>
              </a:rPr>
              <a:t>-&gt;</a:t>
            </a:r>
            <a:r>
              <a:rPr lang="en-US" sz="2400" dirty="0" err="1" smtClean="0">
                <a:solidFill>
                  <a:srgbClr val="004000"/>
                </a:solidFill>
                <a:latin typeface="Consolas" pitchFamily="49" charset="0"/>
                <a:cs typeface="Consolas" pitchFamily="49" charset="0"/>
              </a:rPr>
              <a:t>assertTrue</a:t>
            </a:r>
            <a:r>
              <a:rPr lang="en-US" sz="2400" dirty="0" smtClean="0">
                <a:solidFill>
                  <a:srgbClr val="009900"/>
                </a:solidFill>
                <a:latin typeface="Consolas" pitchFamily="49" charset="0"/>
                <a:cs typeface="Consolas" pitchFamily="49" charset="0"/>
              </a:rPr>
              <a:t>(</a:t>
            </a:r>
            <a:r>
              <a:rPr lang="en-US" sz="2400" dirty="0" smtClean="0">
                <a:solidFill>
                  <a:srgbClr val="000088"/>
                </a:solidFill>
                <a:latin typeface="Consolas" pitchFamily="49" charset="0"/>
                <a:cs typeface="Consolas" pitchFamily="49" charset="0"/>
              </a:rPr>
              <a:t>$client</a:t>
            </a:r>
            <a:r>
              <a:rPr lang="en-US" sz="2400" dirty="0" smtClean="0">
                <a:solidFill>
                  <a:srgbClr val="339933"/>
                </a:solidFill>
                <a:latin typeface="Consolas" pitchFamily="49" charset="0"/>
                <a:cs typeface="Consolas" pitchFamily="49" charset="0"/>
              </a:rPr>
              <a:t>-&gt;</a:t>
            </a:r>
            <a:r>
              <a:rPr lang="en-US" sz="2400" dirty="0" err="1" smtClean="0">
                <a:solidFill>
                  <a:srgbClr val="004000"/>
                </a:solidFill>
                <a:latin typeface="Consolas" pitchFamily="49" charset="0"/>
                <a:cs typeface="Consolas" pitchFamily="49" charset="0"/>
              </a:rPr>
              <a:t>getResponse</a:t>
            </a:r>
            <a:r>
              <a:rPr lang="en-US" sz="2400" dirty="0" smtClean="0">
                <a:solidFill>
                  <a:srgbClr val="009900"/>
                </a:solidFill>
                <a:latin typeface="Consolas" pitchFamily="49" charset="0"/>
                <a:cs typeface="Consolas" pitchFamily="49" charset="0"/>
              </a:rPr>
              <a:t>()</a:t>
            </a:r>
            <a:br>
              <a:rPr lang="en-US" sz="2400" dirty="0" smtClean="0">
                <a:solidFill>
                  <a:srgbClr val="009900"/>
                </a:solidFill>
                <a:latin typeface="Consolas" pitchFamily="49" charset="0"/>
                <a:cs typeface="Consolas" pitchFamily="49" charset="0"/>
              </a:rPr>
            </a:br>
            <a:r>
              <a:rPr lang="en-US" sz="2400" dirty="0" smtClean="0">
                <a:solidFill>
                  <a:srgbClr val="009900"/>
                </a:solidFill>
                <a:latin typeface="Consolas" pitchFamily="49" charset="0"/>
                <a:cs typeface="Consolas" pitchFamily="49" charset="0"/>
              </a:rPr>
              <a:t>	</a:t>
            </a:r>
            <a:r>
              <a:rPr lang="en-US" sz="2400" dirty="0" smtClean="0">
                <a:solidFill>
                  <a:srgbClr val="339933"/>
                </a:solidFill>
                <a:latin typeface="Consolas" pitchFamily="49" charset="0"/>
                <a:cs typeface="Consolas" pitchFamily="49" charset="0"/>
              </a:rPr>
              <a:t>-&gt;</a:t>
            </a:r>
            <a:r>
              <a:rPr lang="en-US" sz="2400" dirty="0" err="1" smtClean="0">
                <a:solidFill>
                  <a:srgbClr val="004000"/>
                </a:solidFill>
                <a:latin typeface="Consolas" pitchFamily="49" charset="0"/>
                <a:cs typeface="Consolas" pitchFamily="49" charset="0"/>
              </a:rPr>
              <a:t>isSuccessful</a:t>
            </a:r>
            <a:r>
              <a:rPr lang="en-US" sz="2400" dirty="0" smtClean="0">
                <a:solidFill>
                  <a:srgbClr val="009900"/>
                </a:solidFill>
                <a:latin typeface="Consolas" pitchFamily="49" charset="0"/>
                <a:cs typeface="Consolas" pitchFamily="49" charset="0"/>
              </a:rPr>
              <a:t>())</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r>
            <a:br>
              <a:rPr lang="en-US" sz="2400" dirty="0" smtClean="0">
                <a:latin typeface="Consolas" pitchFamily="49" charset="0"/>
                <a:cs typeface="Consolas" pitchFamily="49" charset="0"/>
              </a:rPr>
            </a:br>
            <a:r>
              <a:rPr lang="en-US" sz="2400" dirty="0" smtClean="0">
                <a:latin typeface="Consolas" pitchFamily="49" charset="0"/>
                <a:cs typeface="Consolas" pitchFamily="49" charset="0"/>
              </a:rPr>
              <a:t/>
            </a:r>
            <a:br>
              <a:rPr lang="en-US" sz="2400" dirty="0" smtClean="0">
                <a:latin typeface="Consolas" pitchFamily="49" charset="0"/>
                <a:cs typeface="Consolas" pitchFamily="49" charset="0"/>
              </a:rPr>
            </a:br>
            <a:r>
              <a:rPr lang="en-US" sz="2400" dirty="0" smtClean="0">
                <a:solidFill>
                  <a:srgbClr val="000088"/>
                </a:solidFill>
                <a:latin typeface="Consolas" pitchFamily="49" charset="0"/>
                <a:cs typeface="Consolas" pitchFamily="49" charset="0"/>
              </a:rPr>
              <a:t>$form</a:t>
            </a:r>
            <a:r>
              <a:rPr lang="en-US" sz="2400" dirty="0" smtClean="0">
                <a:latin typeface="Consolas" pitchFamily="49" charset="0"/>
                <a:cs typeface="Consolas" pitchFamily="49" charset="0"/>
              </a:rPr>
              <a:t> </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t>
            </a:r>
            <a:r>
              <a:rPr lang="en-US" sz="2400" dirty="0" smtClean="0">
                <a:solidFill>
                  <a:srgbClr val="000088"/>
                </a:solidFill>
                <a:latin typeface="Consolas" pitchFamily="49" charset="0"/>
                <a:cs typeface="Consolas" pitchFamily="49" charset="0"/>
              </a:rPr>
              <a:t>$crawler</a:t>
            </a:r>
            <a:r>
              <a:rPr lang="en-US" sz="2400" dirty="0" smtClean="0">
                <a:solidFill>
                  <a:srgbClr val="339933"/>
                </a:solidFill>
                <a:latin typeface="Consolas" pitchFamily="49" charset="0"/>
                <a:cs typeface="Consolas" pitchFamily="49" charset="0"/>
              </a:rPr>
              <a:t>-&gt;</a:t>
            </a:r>
            <a:r>
              <a:rPr lang="en-US" sz="2400" dirty="0" err="1" smtClean="0">
                <a:solidFill>
                  <a:srgbClr val="004000"/>
                </a:solidFill>
                <a:latin typeface="Consolas" pitchFamily="49" charset="0"/>
                <a:cs typeface="Consolas" pitchFamily="49" charset="0"/>
              </a:rPr>
              <a:t>selectButton</a:t>
            </a:r>
            <a:r>
              <a:rPr lang="en-US" sz="2400" dirty="0" smtClean="0">
                <a:solidFill>
                  <a:srgbClr val="009900"/>
                </a:solidFill>
                <a:latin typeface="Consolas" pitchFamily="49" charset="0"/>
                <a:cs typeface="Consolas" pitchFamily="49" charset="0"/>
              </a:rPr>
              <a:t>(</a:t>
            </a:r>
            <a:r>
              <a:rPr lang="en-US" sz="2400" dirty="0" smtClean="0">
                <a:solidFill>
                  <a:srgbClr val="0000FF"/>
                </a:solidFill>
                <a:latin typeface="Consolas" pitchFamily="49" charset="0"/>
                <a:cs typeface="Consolas" pitchFamily="49" charset="0"/>
              </a:rPr>
              <a:t>'Search'</a:t>
            </a:r>
            <a:r>
              <a:rPr lang="en-US" sz="2400" dirty="0" smtClean="0">
                <a:solidFill>
                  <a:srgbClr val="009900"/>
                </a:solidFill>
                <a:latin typeface="Consolas" pitchFamily="49" charset="0"/>
                <a:cs typeface="Consolas" pitchFamily="49" charset="0"/>
              </a:rPr>
              <a:t>)</a:t>
            </a:r>
            <a:r>
              <a:rPr lang="en-US" sz="2400" dirty="0" smtClean="0">
                <a:solidFill>
                  <a:srgbClr val="339933"/>
                </a:solidFill>
                <a:latin typeface="Consolas" pitchFamily="49" charset="0"/>
                <a:cs typeface="Consolas" pitchFamily="49" charset="0"/>
              </a:rPr>
              <a:t>-&gt;</a:t>
            </a:r>
            <a:r>
              <a:rPr lang="en-US" sz="2400" dirty="0" smtClean="0">
                <a:solidFill>
                  <a:srgbClr val="004000"/>
                </a:solidFill>
                <a:latin typeface="Consolas" pitchFamily="49" charset="0"/>
                <a:cs typeface="Consolas" pitchFamily="49" charset="0"/>
              </a:rPr>
              <a:t>form</a:t>
            </a:r>
            <a:r>
              <a:rPr lang="en-US" sz="2400" dirty="0" smtClean="0">
                <a:solidFill>
                  <a:srgbClr val="009900"/>
                </a:solidFill>
                <a:latin typeface="Consolas" pitchFamily="49" charset="0"/>
                <a:cs typeface="Consolas" pitchFamily="49" charset="0"/>
              </a:rPr>
              <a:t>()</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r>
            <a:br>
              <a:rPr lang="en-US" sz="2400" dirty="0" smtClean="0">
                <a:latin typeface="Consolas" pitchFamily="49" charset="0"/>
                <a:cs typeface="Consolas" pitchFamily="49" charset="0"/>
              </a:rPr>
            </a:br>
            <a:r>
              <a:rPr lang="en-US" sz="2400" dirty="0" smtClean="0">
                <a:solidFill>
                  <a:srgbClr val="000088"/>
                </a:solidFill>
                <a:latin typeface="Consolas" pitchFamily="49" charset="0"/>
                <a:cs typeface="Consolas" pitchFamily="49" charset="0"/>
              </a:rPr>
              <a:t>$form</a:t>
            </a:r>
            <a:r>
              <a:rPr lang="en-US" sz="2400" dirty="0" smtClean="0">
                <a:solidFill>
                  <a:srgbClr val="009900"/>
                </a:solidFill>
                <a:latin typeface="Consolas" pitchFamily="49" charset="0"/>
                <a:cs typeface="Consolas" pitchFamily="49" charset="0"/>
              </a:rPr>
              <a:t>[</a:t>
            </a:r>
            <a:r>
              <a:rPr lang="en-US" sz="2400" dirty="0" smtClean="0">
                <a:solidFill>
                  <a:srgbClr val="0000FF"/>
                </a:solidFill>
                <a:latin typeface="Consolas" pitchFamily="49" charset="0"/>
                <a:cs typeface="Consolas" pitchFamily="49" charset="0"/>
              </a:rPr>
              <a:t>'q'</a:t>
            </a:r>
            <a:r>
              <a:rPr lang="en-US" sz="2400" dirty="0" smtClean="0">
                <a:solidFill>
                  <a:srgbClr val="009900"/>
                </a:solidFill>
                <a:latin typeface="Consolas" pitchFamily="49" charset="0"/>
                <a:cs typeface="Consolas" pitchFamily="49" charset="0"/>
              </a:rPr>
              <a:t>]</a:t>
            </a:r>
            <a:r>
              <a:rPr lang="en-US" sz="2400" dirty="0" smtClean="0">
                <a:latin typeface="Consolas" pitchFamily="49" charset="0"/>
                <a:cs typeface="Consolas" pitchFamily="49" charset="0"/>
              </a:rPr>
              <a:t> </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t>
            </a:r>
            <a:r>
              <a:rPr lang="en-US" sz="2400" dirty="0" smtClean="0">
                <a:solidFill>
                  <a:srgbClr val="0000FF"/>
                </a:solidFill>
                <a:latin typeface="Consolas" pitchFamily="49" charset="0"/>
                <a:cs typeface="Consolas" pitchFamily="49" charset="0"/>
              </a:rPr>
              <a:t>'chest pain'</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r>
            <a:br>
              <a:rPr lang="en-US" sz="2400" dirty="0" smtClean="0">
                <a:latin typeface="Consolas" pitchFamily="49" charset="0"/>
                <a:cs typeface="Consolas" pitchFamily="49" charset="0"/>
              </a:rPr>
            </a:br>
            <a:r>
              <a:rPr lang="en-US" sz="2400" dirty="0" smtClean="0">
                <a:solidFill>
                  <a:srgbClr val="000088"/>
                </a:solidFill>
                <a:latin typeface="Consolas" pitchFamily="49" charset="0"/>
                <a:cs typeface="Consolas" pitchFamily="49" charset="0"/>
              </a:rPr>
              <a:t>$crawler</a:t>
            </a:r>
            <a:r>
              <a:rPr lang="en-US" sz="2400" dirty="0" smtClean="0">
                <a:latin typeface="Consolas" pitchFamily="49" charset="0"/>
                <a:cs typeface="Consolas" pitchFamily="49" charset="0"/>
              </a:rPr>
              <a:t> </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t>
            </a:r>
            <a:r>
              <a:rPr lang="en-US" sz="2400" dirty="0" smtClean="0">
                <a:solidFill>
                  <a:srgbClr val="000088"/>
                </a:solidFill>
                <a:latin typeface="Consolas" pitchFamily="49" charset="0"/>
                <a:cs typeface="Consolas" pitchFamily="49" charset="0"/>
              </a:rPr>
              <a:t>$client</a:t>
            </a:r>
            <a:r>
              <a:rPr lang="en-US" sz="2400" dirty="0" smtClean="0">
                <a:solidFill>
                  <a:srgbClr val="339933"/>
                </a:solidFill>
                <a:latin typeface="Consolas" pitchFamily="49" charset="0"/>
                <a:cs typeface="Consolas" pitchFamily="49" charset="0"/>
              </a:rPr>
              <a:t>-&gt;</a:t>
            </a:r>
            <a:r>
              <a:rPr lang="en-US" sz="2400" dirty="0" smtClean="0">
                <a:solidFill>
                  <a:srgbClr val="004000"/>
                </a:solidFill>
                <a:latin typeface="Consolas" pitchFamily="49" charset="0"/>
                <a:cs typeface="Consolas" pitchFamily="49" charset="0"/>
              </a:rPr>
              <a:t>submit</a:t>
            </a:r>
            <a:r>
              <a:rPr lang="en-US" sz="2400" dirty="0" smtClean="0">
                <a:solidFill>
                  <a:srgbClr val="009900"/>
                </a:solidFill>
                <a:latin typeface="Consolas" pitchFamily="49" charset="0"/>
                <a:cs typeface="Consolas" pitchFamily="49" charset="0"/>
              </a:rPr>
              <a:t>(</a:t>
            </a:r>
            <a:r>
              <a:rPr lang="en-US" sz="2400" dirty="0" smtClean="0">
                <a:solidFill>
                  <a:srgbClr val="000088"/>
                </a:solidFill>
                <a:latin typeface="Consolas" pitchFamily="49" charset="0"/>
                <a:cs typeface="Consolas" pitchFamily="49" charset="0"/>
              </a:rPr>
              <a:t>$form</a:t>
            </a:r>
            <a:r>
              <a:rPr lang="en-US" sz="2400" dirty="0" smtClean="0">
                <a:solidFill>
                  <a:srgbClr val="009900"/>
                </a:solidFill>
                <a:latin typeface="Consolas" pitchFamily="49" charset="0"/>
                <a:cs typeface="Consolas" pitchFamily="49" charset="0"/>
              </a:rPr>
              <a:t>)</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t>
            </a:r>
            <a:br>
              <a:rPr lang="en-US" sz="2400" dirty="0" smtClean="0">
                <a:latin typeface="Consolas" pitchFamily="49" charset="0"/>
                <a:cs typeface="Consolas" pitchFamily="49" charset="0"/>
              </a:rPr>
            </a:br>
            <a:r>
              <a:rPr lang="en-US" sz="2400" dirty="0" smtClean="0">
                <a:solidFill>
                  <a:srgbClr val="000088"/>
                </a:solidFill>
                <a:latin typeface="Consolas" pitchFamily="49" charset="0"/>
                <a:cs typeface="Consolas" pitchFamily="49" charset="0"/>
              </a:rPr>
              <a:t>$this</a:t>
            </a:r>
            <a:r>
              <a:rPr lang="en-US" sz="2400" dirty="0" smtClean="0">
                <a:solidFill>
                  <a:srgbClr val="339933"/>
                </a:solidFill>
                <a:latin typeface="Consolas" pitchFamily="49" charset="0"/>
                <a:cs typeface="Consolas" pitchFamily="49" charset="0"/>
              </a:rPr>
              <a:t>-&gt;</a:t>
            </a:r>
            <a:r>
              <a:rPr lang="en-US" sz="2400" dirty="0" err="1" smtClean="0">
                <a:solidFill>
                  <a:srgbClr val="004000"/>
                </a:solidFill>
                <a:latin typeface="Consolas" pitchFamily="49" charset="0"/>
                <a:cs typeface="Consolas" pitchFamily="49" charset="0"/>
              </a:rPr>
              <a:t>assertTrue</a:t>
            </a:r>
            <a:r>
              <a:rPr lang="en-US" sz="2400" dirty="0" smtClean="0">
                <a:solidFill>
                  <a:srgbClr val="009900"/>
                </a:solidFill>
                <a:latin typeface="Consolas" pitchFamily="49" charset="0"/>
                <a:cs typeface="Consolas" pitchFamily="49" charset="0"/>
              </a:rPr>
              <a:t>(</a:t>
            </a:r>
            <a:r>
              <a:rPr lang="en-US" sz="2400" dirty="0" smtClean="0">
                <a:solidFill>
                  <a:srgbClr val="000088"/>
                </a:solidFill>
                <a:latin typeface="Consolas" pitchFamily="49" charset="0"/>
                <a:cs typeface="Consolas" pitchFamily="49" charset="0"/>
              </a:rPr>
              <a:t>$client</a:t>
            </a:r>
            <a:r>
              <a:rPr lang="en-US" sz="2400" dirty="0" smtClean="0">
                <a:solidFill>
                  <a:srgbClr val="339933"/>
                </a:solidFill>
                <a:latin typeface="Consolas" pitchFamily="49" charset="0"/>
                <a:cs typeface="Consolas" pitchFamily="49" charset="0"/>
              </a:rPr>
              <a:t>-&gt;</a:t>
            </a:r>
            <a:r>
              <a:rPr lang="en-US" sz="2400" dirty="0" err="1" smtClean="0">
                <a:solidFill>
                  <a:srgbClr val="004000"/>
                </a:solidFill>
                <a:latin typeface="Consolas" pitchFamily="49" charset="0"/>
                <a:cs typeface="Consolas" pitchFamily="49" charset="0"/>
              </a:rPr>
              <a:t>getResponse</a:t>
            </a:r>
            <a:r>
              <a:rPr lang="en-US" sz="2400" dirty="0" smtClean="0">
                <a:solidFill>
                  <a:srgbClr val="009900"/>
                </a:solidFill>
                <a:latin typeface="Consolas" pitchFamily="49" charset="0"/>
                <a:cs typeface="Consolas" pitchFamily="49" charset="0"/>
              </a:rPr>
              <a:t>()</a:t>
            </a:r>
            <a:br>
              <a:rPr lang="en-US" sz="2400" dirty="0" smtClean="0">
                <a:solidFill>
                  <a:srgbClr val="009900"/>
                </a:solidFill>
                <a:latin typeface="Consolas" pitchFamily="49" charset="0"/>
                <a:cs typeface="Consolas" pitchFamily="49" charset="0"/>
              </a:rPr>
            </a:br>
            <a:r>
              <a:rPr lang="en-US" sz="2400" dirty="0" smtClean="0">
                <a:solidFill>
                  <a:srgbClr val="009900"/>
                </a:solidFill>
                <a:latin typeface="Consolas" pitchFamily="49" charset="0"/>
                <a:cs typeface="Consolas" pitchFamily="49" charset="0"/>
              </a:rPr>
              <a:t>	</a:t>
            </a:r>
            <a:r>
              <a:rPr lang="en-US" sz="2400" dirty="0" smtClean="0">
                <a:solidFill>
                  <a:srgbClr val="339933"/>
                </a:solidFill>
                <a:latin typeface="Consolas" pitchFamily="49" charset="0"/>
                <a:cs typeface="Consolas" pitchFamily="49" charset="0"/>
              </a:rPr>
              <a:t>-&gt;</a:t>
            </a:r>
            <a:r>
              <a:rPr lang="en-US" sz="2400" dirty="0" err="1" smtClean="0">
                <a:solidFill>
                  <a:srgbClr val="004000"/>
                </a:solidFill>
                <a:latin typeface="Consolas" pitchFamily="49" charset="0"/>
                <a:cs typeface="Consolas" pitchFamily="49" charset="0"/>
              </a:rPr>
              <a:t>isSuccessful</a:t>
            </a:r>
            <a:r>
              <a:rPr lang="en-US" sz="2400" dirty="0" smtClean="0">
                <a:solidFill>
                  <a:srgbClr val="009900"/>
                </a:solidFill>
                <a:latin typeface="Consolas" pitchFamily="49" charset="0"/>
                <a:cs typeface="Consolas" pitchFamily="49" charset="0"/>
              </a:rPr>
              <a:t>())</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r>
            <a:br>
              <a:rPr lang="en-US" sz="2400" dirty="0" smtClean="0">
                <a:latin typeface="Consolas" pitchFamily="49" charset="0"/>
                <a:cs typeface="Consolas" pitchFamily="49" charset="0"/>
              </a:rPr>
            </a:br>
            <a:r>
              <a:rPr lang="en-US" sz="2400" dirty="0" smtClean="0">
                <a:solidFill>
                  <a:srgbClr val="000088"/>
                </a:solidFill>
                <a:latin typeface="Consolas" pitchFamily="49" charset="0"/>
                <a:cs typeface="Consolas" pitchFamily="49" charset="0"/>
              </a:rPr>
              <a:t>$this</a:t>
            </a:r>
            <a:r>
              <a:rPr lang="en-US" sz="2400" dirty="0" smtClean="0">
                <a:solidFill>
                  <a:srgbClr val="339933"/>
                </a:solidFill>
                <a:latin typeface="Consolas" pitchFamily="49" charset="0"/>
                <a:cs typeface="Consolas" pitchFamily="49" charset="0"/>
              </a:rPr>
              <a:t>-&gt;</a:t>
            </a:r>
            <a:r>
              <a:rPr lang="en-US" sz="2400" dirty="0" err="1" smtClean="0">
                <a:solidFill>
                  <a:srgbClr val="004000"/>
                </a:solidFill>
                <a:latin typeface="Consolas" pitchFamily="49" charset="0"/>
                <a:cs typeface="Consolas" pitchFamily="49" charset="0"/>
              </a:rPr>
              <a:t>assertTrue</a:t>
            </a:r>
            <a:r>
              <a:rPr lang="en-US" sz="2400" dirty="0" smtClean="0">
                <a:solidFill>
                  <a:srgbClr val="009900"/>
                </a:solidFill>
                <a:latin typeface="Consolas" pitchFamily="49" charset="0"/>
                <a:cs typeface="Consolas" pitchFamily="49" charset="0"/>
              </a:rPr>
              <a:t>(</a:t>
            </a:r>
            <a:r>
              <a:rPr lang="en-US" sz="2400" dirty="0" smtClean="0">
                <a:solidFill>
                  <a:srgbClr val="000088"/>
                </a:solidFill>
                <a:latin typeface="Consolas" pitchFamily="49" charset="0"/>
                <a:cs typeface="Consolas" pitchFamily="49" charset="0"/>
              </a:rPr>
              <a:t>$crawler</a:t>
            </a:r>
            <a:r>
              <a:rPr lang="en-US" sz="2400" dirty="0" smtClean="0">
                <a:solidFill>
                  <a:srgbClr val="339933"/>
                </a:solidFill>
                <a:latin typeface="Consolas" pitchFamily="49" charset="0"/>
                <a:cs typeface="Consolas" pitchFamily="49" charset="0"/>
              </a:rPr>
              <a:t>-&gt;</a:t>
            </a:r>
            <a:r>
              <a:rPr lang="en-US" sz="2400" dirty="0" smtClean="0">
                <a:solidFill>
                  <a:srgbClr val="004000"/>
                </a:solidFill>
                <a:latin typeface="Consolas" pitchFamily="49" charset="0"/>
                <a:cs typeface="Consolas" pitchFamily="49" charset="0"/>
              </a:rPr>
              <a:t>filter</a:t>
            </a:r>
            <a:r>
              <a:rPr lang="en-US" sz="2400" dirty="0" smtClean="0">
                <a:solidFill>
                  <a:srgbClr val="009900"/>
                </a:solidFill>
                <a:latin typeface="Consolas" pitchFamily="49" charset="0"/>
                <a:cs typeface="Consolas" pitchFamily="49" charset="0"/>
              </a:rPr>
              <a:t>(</a:t>
            </a:r>
            <a:r>
              <a:rPr lang="en-US" sz="2400" dirty="0" smtClean="0">
                <a:solidFill>
                  <a:srgbClr val="0000FF"/>
                </a:solidFill>
                <a:latin typeface="Consolas" pitchFamily="49" charset="0"/>
                <a:cs typeface="Consolas" pitchFamily="49" charset="0"/>
              </a:rPr>
              <a:t>'h3</a:t>
            </a:r>
            <a:r>
              <a:rPr lang="en-US" sz="2400" dirty="0" smtClean="0">
                <a:solidFill>
                  <a:srgbClr val="0000FF"/>
                </a:solidFill>
                <a:latin typeface="Consolas" pitchFamily="49" charset="0"/>
                <a:cs typeface="Consolas" pitchFamily="49" charset="0"/>
              </a:rPr>
              <a:t>'</a:t>
            </a:r>
            <a:r>
              <a:rPr lang="en-US" sz="2400" dirty="0" smtClean="0">
                <a:solidFill>
                  <a:srgbClr val="009900"/>
                </a:solidFill>
                <a:latin typeface="Consolas" pitchFamily="49" charset="0"/>
                <a:cs typeface="Consolas" pitchFamily="49" charset="0"/>
              </a:rPr>
              <a:t>)</a:t>
            </a:r>
            <a:br>
              <a:rPr lang="en-US" sz="2400" dirty="0" smtClean="0">
                <a:solidFill>
                  <a:srgbClr val="009900"/>
                </a:solidFill>
                <a:latin typeface="Consolas" pitchFamily="49" charset="0"/>
                <a:cs typeface="Consolas" pitchFamily="49" charset="0"/>
              </a:rPr>
            </a:br>
            <a:r>
              <a:rPr lang="en-US" sz="2400" dirty="0" smtClean="0">
                <a:solidFill>
                  <a:srgbClr val="009900"/>
                </a:solidFill>
                <a:latin typeface="Consolas" pitchFamily="49" charset="0"/>
                <a:cs typeface="Consolas" pitchFamily="49" charset="0"/>
              </a:rPr>
              <a:t>	</a:t>
            </a:r>
            <a:r>
              <a:rPr lang="en-US" sz="2400" dirty="0" smtClean="0">
                <a:solidFill>
                  <a:srgbClr val="339933"/>
                </a:solidFill>
                <a:latin typeface="Consolas" pitchFamily="49" charset="0"/>
                <a:cs typeface="Consolas" pitchFamily="49" charset="0"/>
              </a:rPr>
              <a:t>-&gt;</a:t>
            </a:r>
            <a:r>
              <a:rPr lang="en-US" sz="2400" dirty="0" smtClean="0">
                <a:solidFill>
                  <a:srgbClr val="004000"/>
                </a:solidFill>
                <a:latin typeface="Consolas" pitchFamily="49" charset="0"/>
                <a:cs typeface="Consolas" pitchFamily="49" charset="0"/>
              </a:rPr>
              <a:t>count</a:t>
            </a:r>
            <a:r>
              <a:rPr lang="en-US" sz="2400" dirty="0" smtClean="0">
                <a:solidFill>
                  <a:srgbClr val="009900"/>
                </a:solidFill>
                <a:latin typeface="Consolas" pitchFamily="49" charset="0"/>
                <a:cs typeface="Consolas" pitchFamily="49" charset="0"/>
              </a:rPr>
              <a:t>()</a:t>
            </a:r>
            <a:r>
              <a:rPr lang="en-US" sz="2400" dirty="0" smtClean="0">
                <a:latin typeface="Consolas" pitchFamily="49" charset="0"/>
                <a:cs typeface="Consolas" pitchFamily="49" charset="0"/>
              </a:rPr>
              <a:t> </a:t>
            </a:r>
            <a:r>
              <a:rPr lang="en-US" sz="2400" dirty="0" smtClean="0">
                <a:solidFill>
                  <a:srgbClr val="339933"/>
                </a:solidFill>
                <a:latin typeface="Consolas" pitchFamily="49" charset="0"/>
                <a:cs typeface="Consolas" pitchFamily="49" charset="0"/>
              </a:rPr>
              <a:t>&gt;</a:t>
            </a:r>
            <a:r>
              <a:rPr lang="en-US" sz="2400" dirty="0" smtClean="0">
                <a:latin typeface="Consolas" pitchFamily="49" charset="0"/>
                <a:cs typeface="Consolas" pitchFamily="49" charset="0"/>
              </a:rPr>
              <a:t> </a:t>
            </a:r>
            <a:r>
              <a:rPr lang="en-US" sz="2400" dirty="0" smtClean="0">
                <a:solidFill>
                  <a:srgbClr val="CC66CC"/>
                </a:solidFill>
                <a:latin typeface="Consolas" pitchFamily="49" charset="0"/>
                <a:cs typeface="Consolas" pitchFamily="49" charset="0"/>
              </a:rPr>
              <a:t>0</a:t>
            </a:r>
            <a:r>
              <a:rPr lang="en-US" sz="2400" dirty="0" smtClean="0">
                <a:solidFill>
                  <a:srgbClr val="009900"/>
                </a:solidFill>
                <a:latin typeface="Consolas" pitchFamily="49" charset="0"/>
                <a:cs typeface="Consolas" pitchFamily="49" charset="0"/>
              </a:rPr>
              <a:t>)</a:t>
            </a:r>
            <a:r>
              <a:rPr lang="en-US" sz="2400" dirty="0" smtClean="0">
                <a:solidFill>
                  <a:srgbClr val="339933"/>
                </a:solidFill>
                <a:latin typeface="Consolas" pitchFamily="49" charset="0"/>
                <a:cs typeface="Consolas" pitchFamily="49" charset="0"/>
              </a:rPr>
              <a:t>;</a:t>
            </a:r>
            <a:r>
              <a:rPr lang="en-US" sz="2400" dirty="0" smtClean="0">
                <a:latin typeface="Consolas" pitchFamily="49" charset="0"/>
                <a:cs typeface="Consolas" pitchFamily="49" charset="0"/>
              </a:rPr>
              <a:t> </a:t>
            </a:r>
            <a:endParaRPr lang="en-US" sz="2400" dirty="0" smtClean="0">
              <a:latin typeface="Consolas" pitchFamily="49" charset="0"/>
              <a:cs typeface="Consolas" pitchFamily="49" charset="0"/>
            </a:endParaRPr>
          </a:p>
          <a:p>
            <a:r>
              <a:rPr lang="en-US" sz="2400" dirty="0" smtClean="0">
                <a:solidFill>
                  <a:srgbClr val="009900"/>
                </a:solidFill>
                <a:latin typeface="Consolas" pitchFamily="49" charset="0"/>
                <a:cs typeface="Consolas" pitchFamily="49" charset="0"/>
              </a:rPr>
              <a:t>}</a:t>
            </a:r>
            <a:endParaRPr lang="en-US" sz="2400" dirty="0">
              <a:latin typeface="Consolas" pitchFamily="49" charset="0"/>
              <a:cs typeface="Consolas" pitchFamily="49" charset="0"/>
            </a:endParaRP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3 Symfony2</a:t>
            </a:r>
            <a:r>
              <a:rPr lang="en-US" baseline="0" dirty="0" smtClean="0"/>
              <a:t> functional tests</a:t>
            </a:r>
            <a:endParaRPr lang="en-US" dirty="0"/>
          </a:p>
        </p:txBody>
      </p:sp>
      <p:sp>
        <p:nvSpPr>
          <p:cNvPr id="3" name="Content Placeholder 2"/>
          <p:cNvSpPr>
            <a:spLocks noGrp="1"/>
          </p:cNvSpPr>
          <p:nvPr>
            <p:ph idx="1"/>
          </p:nvPr>
        </p:nvSpPr>
        <p:spPr/>
        <p:txBody>
          <a:bodyPr/>
          <a:lstStyle/>
          <a:p>
            <a:r>
              <a:rPr lang="en-US" sz="2400" dirty="0" smtClean="0">
                <a:solidFill>
                  <a:srgbClr val="000000"/>
                </a:solidFill>
                <a:latin typeface="Consolas" pitchFamily="49" charset="0"/>
                <a:cs typeface="Consolas" pitchFamily="49" charset="0"/>
              </a:rPr>
              <a:t>$ </a:t>
            </a:r>
            <a:r>
              <a:rPr lang="en-US" sz="2400" b="1" dirty="0" smtClean="0">
                <a:solidFill>
                  <a:srgbClr val="000000"/>
                </a:solidFill>
                <a:latin typeface="Consolas" pitchFamily="49" charset="0"/>
                <a:cs typeface="Consolas" pitchFamily="49" charset="0"/>
              </a:rPr>
              <a:t>phpunit.bat --tap -c app </a:t>
            </a:r>
            <a:r>
              <a:rPr lang="en-US" sz="2400" b="1" dirty="0" err="1" smtClean="0">
                <a:solidFill>
                  <a:srgbClr val="000000"/>
                </a:solidFill>
                <a:latin typeface="Consolas" pitchFamily="49" charset="0"/>
                <a:cs typeface="Consolas" pitchFamily="49" charset="0"/>
              </a:rPr>
              <a:t>src</a:t>
            </a:r>
            <a:r>
              <a:rPr lang="en-US" sz="2400" b="1" dirty="0" smtClean="0">
                <a:solidFill>
                  <a:srgbClr val="000000"/>
                </a:solidFill>
                <a:latin typeface="Consolas" pitchFamily="49" charset="0"/>
                <a:cs typeface="Consolas" pitchFamily="49" charset="0"/>
              </a:rPr>
              <a:t>/BHS/.../DefaultControllerTest.php</a:t>
            </a:r>
          </a:p>
          <a:p>
            <a:r>
              <a:rPr lang="en-US" sz="2400" dirty="0" smtClean="0">
                <a:solidFill>
                  <a:srgbClr val="000000"/>
                </a:solidFill>
                <a:latin typeface="Consolas" pitchFamily="49" charset="0"/>
                <a:cs typeface="Consolas" pitchFamily="49" charset="0"/>
              </a:rPr>
              <a:t>TAP version 13</a:t>
            </a:r>
          </a:p>
          <a:p>
            <a:r>
              <a:rPr lang="en-US" sz="2400" dirty="0" smtClean="0">
                <a:solidFill>
                  <a:schemeClr val="accent1">
                    <a:lumMod val="50000"/>
                  </a:schemeClr>
                </a:solidFill>
                <a:latin typeface="Consolas" pitchFamily="49" charset="0"/>
                <a:cs typeface="Consolas" pitchFamily="49" charset="0"/>
              </a:rPr>
              <a:t>ok 1 </a:t>
            </a:r>
            <a:r>
              <a:rPr lang="en-US" sz="2400" dirty="0" smtClean="0">
                <a:solidFill>
                  <a:srgbClr val="000000"/>
                </a:solidFill>
                <a:latin typeface="Consolas" pitchFamily="49" charset="0"/>
                <a:cs typeface="Consolas" pitchFamily="49" charset="0"/>
              </a:rPr>
              <a:t>- BHS\...\</a:t>
            </a:r>
            <a:r>
              <a:rPr lang="en-US" sz="2400" dirty="0" err="1" smtClean="0">
                <a:solidFill>
                  <a:srgbClr val="000000"/>
                </a:solidFill>
                <a:latin typeface="Consolas" pitchFamily="49" charset="0"/>
                <a:cs typeface="Consolas" pitchFamily="49" charset="0"/>
              </a:rPr>
              <a:t>DefaultControllerTest</a:t>
            </a:r>
            <a:r>
              <a:rPr lang="en-US" sz="2400" dirty="0" smtClean="0">
                <a:solidFill>
                  <a:srgbClr val="000000"/>
                </a:solidFill>
                <a:latin typeface="Consolas" pitchFamily="49" charset="0"/>
                <a:cs typeface="Consolas" pitchFamily="49" charset="0"/>
              </a:rPr>
              <a:t>::</a:t>
            </a:r>
            <a:r>
              <a:rPr lang="en-US" sz="2400" dirty="0" err="1" smtClean="0">
                <a:solidFill>
                  <a:srgbClr val="000000"/>
                </a:solidFill>
                <a:latin typeface="Consolas" pitchFamily="49" charset="0"/>
                <a:cs typeface="Consolas" pitchFamily="49" charset="0"/>
              </a:rPr>
              <a:t>testIndex</a:t>
            </a:r>
            <a:endParaRPr lang="en-US" sz="2400" dirty="0" smtClean="0">
              <a:solidFill>
                <a:srgbClr val="000000"/>
              </a:solidFill>
              <a:latin typeface="Consolas" pitchFamily="49" charset="0"/>
              <a:cs typeface="Consolas" pitchFamily="49" charset="0"/>
            </a:endParaRPr>
          </a:p>
          <a:p>
            <a:r>
              <a:rPr lang="en-US" sz="2400" dirty="0" smtClean="0">
                <a:solidFill>
                  <a:schemeClr val="accent1">
                    <a:lumMod val="50000"/>
                  </a:schemeClr>
                </a:solidFill>
                <a:latin typeface="Consolas" pitchFamily="49" charset="0"/>
                <a:cs typeface="Consolas" pitchFamily="49" charset="0"/>
              </a:rPr>
              <a:t>ok 2 </a:t>
            </a:r>
            <a:r>
              <a:rPr lang="en-US" sz="2400" dirty="0" smtClean="0">
                <a:solidFill>
                  <a:srgbClr val="000000"/>
                </a:solidFill>
                <a:latin typeface="Consolas" pitchFamily="49" charset="0"/>
                <a:cs typeface="Consolas" pitchFamily="49" charset="0"/>
              </a:rPr>
              <a:t>- BHS\...\</a:t>
            </a:r>
            <a:r>
              <a:rPr lang="en-US" sz="2400" dirty="0" err="1" smtClean="0">
                <a:solidFill>
                  <a:srgbClr val="000000"/>
                </a:solidFill>
                <a:latin typeface="Consolas" pitchFamily="49" charset="0"/>
                <a:cs typeface="Consolas" pitchFamily="49" charset="0"/>
              </a:rPr>
              <a:t>DefaultControllerTest</a:t>
            </a:r>
            <a:r>
              <a:rPr lang="en-US" sz="2400" dirty="0" smtClean="0">
                <a:solidFill>
                  <a:srgbClr val="000000"/>
                </a:solidFill>
                <a:latin typeface="Consolas" pitchFamily="49" charset="0"/>
                <a:cs typeface="Consolas" pitchFamily="49" charset="0"/>
              </a:rPr>
              <a:t>::</a:t>
            </a:r>
            <a:r>
              <a:rPr lang="en-US" sz="2400" dirty="0" err="1" smtClean="0">
                <a:solidFill>
                  <a:srgbClr val="000000"/>
                </a:solidFill>
                <a:latin typeface="Consolas" pitchFamily="49" charset="0"/>
                <a:cs typeface="Consolas" pitchFamily="49" charset="0"/>
              </a:rPr>
              <a:t>testSearch</a:t>
            </a:r>
            <a:endParaRPr lang="en-US" sz="2400" dirty="0" smtClean="0">
              <a:solidFill>
                <a:srgbClr val="000000"/>
              </a:solidFill>
              <a:latin typeface="Consolas" pitchFamily="49" charset="0"/>
              <a:cs typeface="Consolas" pitchFamily="49" charset="0"/>
            </a:endParaRPr>
          </a:p>
          <a:p>
            <a:r>
              <a:rPr lang="en-US" sz="2400" dirty="0" smtClean="0">
                <a:solidFill>
                  <a:schemeClr val="accent1">
                    <a:lumMod val="50000"/>
                  </a:schemeClr>
                </a:solidFill>
                <a:latin typeface="Consolas" pitchFamily="49" charset="0"/>
                <a:cs typeface="Consolas" pitchFamily="49" charset="0"/>
              </a:rPr>
              <a:t>ok 3 </a:t>
            </a:r>
            <a:r>
              <a:rPr lang="en-US" sz="2400" dirty="0" smtClean="0">
                <a:solidFill>
                  <a:srgbClr val="000000"/>
                </a:solidFill>
                <a:latin typeface="Consolas" pitchFamily="49" charset="0"/>
                <a:cs typeface="Consolas" pitchFamily="49" charset="0"/>
              </a:rPr>
              <a:t>- BHS\...\</a:t>
            </a:r>
            <a:r>
              <a:rPr lang="en-US" sz="2400" dirty="0" err="1" smtClean="0">
                <a:solidFill>
                  <a:srgbClr val="000000"/>
                </a:solidFill>
                <a:latin typeface="Consolas" pitchFamily="49" charset="0"/>
                <a:cs typeface="Consolas" pitchFamily="49" charset="0"/>
              </a:rPr>
              <a:t>DefaultControllerTest</a:t>
            </a:r>
            <a:r>
              <a:rPr lang="en-US" sz="2400" dirty="0" smtClean="0">
                <a:solidFill>
                  <a:srgbClr val="000000"/>
                </a:solidFill>
                <a:latin typeface="Consolas" pitchFamily="49" charset="0"/>
                <a:cs typeface="Consolas" pitchFamily="49" charset="0"/>
              </a:rPr>
              <a:t>::</a:t>
            </a:r>
            <a:r>
              <a:rPr lang="en-US" sz="2400" dirty="0" err="1" smtClean="0">
                <a:solidFill>
                  <a:srgbClr val="000000"/>
                </a:solidFill>
                <a:latin typeface="Consolas" pitchFamily="49" charset="0"/>
                <a:cs typeface="Consolas" pitchFamily="49" charset="0"/>
              </a:rPr>
              <a:t>testCareset</a:t>
            </a:r>
            <a:endParaRPr lang="en-US" sz="2400" dirty="0" smtClean="0">
              <a:solidFill>
                <a:srgbClr val="000000"/>
              </a:solidFill>
              <a:latin typeface="Consolas" pitchFamily="49" charset="0"/>
              <a:cs typeface="Consolas" pitchFamily="49" charset="0"/>
            </a:endParaRPr>
          </a:p>
          <a:p>
            <a:r>
              <a:rPr lang="en-US" sz="2400" dirty="0" smtClean="0">
                <a:solidFill>
                  <a:schemeClr val="accent1">
                    <a:lumMod val="50000"/>
                  </a:schemeClr>
                </a:solidFill>
                <a:latin typeface="Consolas" pitchFamily="49" charset="0"/>
                <a:cs typeface="Consolas" pitchFamily="49" charset="0"/>
              </a:rPr>
              <a:t>1..3</a:t>
            </a: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Ex. 3</a:t>
            </a:r>
            <a:r>
              <a:rPr lang="en-US" baseline="0" dirty="0" smtClean="0"/>
              <a:t> Symfony2 functional tests</a:t>
            </a:r>
            <a:endParaRPr lang="en-US" dirty="0"/>
          </a:p>
        </p:txBody>
      </p:sp>
      <p:sp>
        <p:nvSpPr>
          <p:cNvPr id="3" name="Content Placeholder 2"/>
          <p:cNvSpPr>
            <a:spLocks noGrp="1"/>
          </p:cNvSpPr>
          <p:nvPr>
            <p:ph idx="1"/>
          </p:nvPr>
        </p:nvSpPr>
        <p:spPr/>
        <p:txBody>
          <a:bodyPr/>
          <a:lstStyle/>
          <a:p>
            <a:pPr algn="r"/>
            <a:r>
              <a:rPr lang="en-US" dirty="0" smtClean="0">
                <a:latin typeface="Consolas" pitchFamily="49" charset="0"/>
                <a:cs typeface="Consolas" pitchFamily="49" charset="0"/>
              </a:rPr>
              <a:t>$ </a:t>
            </a:r>
            <a:r>
              <a:rPr lang="en-US" b="1" dirty="0" err="1" smtClean="0">
                <a:latin typeface="Consolas" pitchFamily="49" charset="0"/>
                <a:cs typeface="Consolas" pitchFamily="49" charset="0"/>
              </a:rPr>
              <a:t>perl</a:t>
            </a:r>
            <a:r>
              <a:rPr lang="en-US" b="1" dirty="0" smtClean="0">
                <a:latin typeface="Consolas" pitchFamily="49" charset="0"/>
                <a:cs typeface="Consolas" pitchFamily="49" charset="0"/>
              </a:rPr>
              <a:t> check_tap.pl </a:t>
            </a:r>
            <a:r>
              <a:rPr lang="en-US" b="1" dirty="0" smtClean="0">
                <a:solidFill>
                  <a:srgbClr val="C00000"/>
                </a:solidFill>
                <a:latin typeface="Consolas" pitchFamily="49" charset="0"/>
                <a:cs typeface="Consolas" pitchFamily="49" charset="0"/>
              </a:rPr>
              <a:t>-e </a:t>
            </a:r>
            <a:r>
              <a:rPr lang="en-US" b="1" dirty="0" smtClean="0">
                <a:solidFill>
                  <a:schemeClr val="tx2">
                    <a:lumMod val="50000"/>
                    <a:lumOff val="50000"/>
                  </a:schemeClr>
                </a:solidFill>
                <a:latin typeface="Consolas" pitchFamily="49" charset="0"/>
                <a:cs typeface="Consolas" pitchFamily="49" charset="0"/>
              </a:rPr>
              <a:t>'c:/xampp/php/</a:t>
            </a:r>
            <a:r>
              <a:rPr lang="en-US" b="1" dirty="0" smtClean="0">
                <a:solidFill>
                  <a:schemeClr val="accent2"/>
                </a:solidFill>
                <a:latin typeface="Consolas" pitchFamily="49" charset="0"/>
                <a:cs typeface="Consolas" pitchFamily="49" charset="0"/>
              </a:rPr>
              <a:t>phpunit.bat --tap</a:t>
            </a:r>
            <a:r>
              <a:rPr lang="en-US" b="1" dirty="0" smtClean="0">
                <a:solidFill>
                  <a:schemeClr val="tx2">
                    <a:lumMod val="50000"/>
                    <a:lumOff val="50000"/>
                  </a:schemeClr>
                </a:solidFill>
                <a:latin typeface="Consolas" pitchFamily="49" charset="0"/>
                <a:cs typeface="Consolas" pitchFamily="49" charset="0"/>
              </a:rPr>
              <a:t> </a:t>
            </a:r>
            <a:r>
              <a:rPr lang="en-US" b="1" dirty="0" smtClean="0">
                <a:solidFill>
                  <a:schemeClr val="accent2"/>
                </a:solidFill>
                <a:latin typeface="Consolas" pitchFamily="49" charset="0"/>
                <a:cs typeface="Consolas" pitchFamily="49" charset="0"/>
              </a:rPr>
              <a:t>-c </a:t>
            </a:r>
            <a:r>
              <a:rPr lang="en-US" b="1" dirty="0" smtClean="0">
                <a:solidFill>
                  <a:schemeClr val="tx2">
                    <a:lumMod val="50000"/>
                    <a:lumOff val="50000"/>
                  </a:schemeClr>
                </a:solidFill>
                <a:latin typeface="Consolas" pitchFamily="49" charset="0"/>
                <a:cs typeface="Consolas" pitchFamily="49" charset="0"/>
              </a:rPr>
              <a:t>c:/web/cpoe_ordersets/app' </a:t>
            </a:r>
            <a:r>
              <a:rPr lang="en-US" b="1" dirty="0" smtClean="0">
                <a:solidFill>
                  <a:srgbClr val="C00000"/>
                </a:solidFill>
                <a:latin typeface="Consolas" pitchFamily="49" charset="0"/>
                <a:cs typeface="Consolas" pitchFamily="49" charset="0"/>
              </a:rPr>
              <a:t>-s </a:t>
            </a:r>
            <a:r>
              <a:rPr lang="en-US" b="1" dirty="0" smtClean="0">
                <a:solidFill>
                  <a:schemeClr val="tx2">
                    <a:lumMod val="50000"/>
                    <a:lumOff val="50000"/>
                  </a:schemeClr>
                </a:solidFill>
                <a:latin typeface="Consolas" pitchFamily="49" charset="0"/>
                <a:cs typeface="Consolas" pitchFamily="49" charset="0"/>
              </a:rPr>
              <a:t>'c:/web/cpoe_ordersets/src/BHS/CPOEBundle/Tests/Controller/</a:t>
            </a:r>
            <a:r>
              <a:rPr lang="en-US" b="1" dirty="0" smtClean="0">
                <a:solidFill>
                  <a:schemeClr val="accent2"/>
                </a:solidFill>
                <a:latin typeface="Consolas" pitchFamily="49" charset="0"/>
                <a:cs typeface="Consolas" pitchFamily="49" charset="0"/>
              </a:rPr>
              <a:t>DefaultControllerTest.php</a:t>
            </a:r>
            <a:r>
              <a:rPr lang="en-US" b="1" dirty="0" smtClean="0">
                <a:solidFill>
                  <a:schemeClr val="tx2">
                    <a:lumMod val="50000"/>
                    <a:lumOff val="50000"/>
                  </a:schemeClr>
                </a:solidFill>
                <a:latin typeface="Consolas" pitchFamily="49" charset="0"/>
                <a:cs typeface="Consolas" pitchFamily="49" charset="0"/>
              </a:rPr>
              <a:t>'</a:t>
            </a:r>
          </a:p>
          <a:p>
            <a:r>
              <a:rPr lang="en-US" dirty="0" smtClean="0">
                <a:latin typeface="Consolas" pitchFamily="49" charset="0"/>
                <a:cs typeface="Consolas" pitchFamily="49" charset="0"/>
              </a:rPr>
              <a:t>TAP OK - PASS | total=3;; failures=0;; passed=3;;</a:t>
            </a:r>
            <a:endParaRPr lang="en-US" dirty="0">
              <a:latin typeface="Consolas" pitchFamily="49" charset="0"/>
              <a:cs typeface="Consolas" pitchFamily="49" charset="0"/>
            </a:endParaRP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Cucumber</a:t>
            </a:r>
            <a:endParaRPr lang="en-US" dirty="0"/>
          </a:p>
        </p:txBody>
      </p:sp>
      <p:sp>
        <p:nvSpPr>
          <p:cNvPr id="3" name="Content Placeholder 2"/>
          <p:cNvSpPr>
            <a:spLocks noGrp="1"/>
          </p:cNvSpPr>
          <p:nvPr>
            <p:ph idx="1"/>
          </p:nvPr>
        </p:nvSpPr>
        <p:spPr>
          <a:xfrm>
            <a:off x="492125" y="5227637"/>
            <a:ext cx="9069388" cy="1304926"/>
          </a:xfrm>
        </p:spPr>
        <p:txBody>
          <a:bodyPr/>
          <a:lstStyle/>
          <a:p>
            <a:pPr algn="ctr"/>
            <a:r>
              <a:rPr lang="en-US" sz="4800" i="1" smtClean="0"/>
              <a:t>cukes.info</a:t>
            </a:r>
            <a:endParaRPr lang="en-US" sz="4800" i="1" dirty="0"/>
          </a:p>
        </p:txBody>
      </p:sp>
      <p:sp>
        <p:nvSpPr>
          <p:cNvPr id="4" name="Date Placeholder 3"/>
          <p:cNvSpPr>
            <a:spLocks noGrp="1"/>
          </p:cNvSpPr>
          <p:nvPr>
            <p:ph type="dt" idx="10"/>
          </p:nvPr>
        </p:nvSpPr>
        <p:spPr/>
        <p:txBody>
          <a:bodyPr/>
          <a:lstStyle/>
          <a:p>
            <a:r>
              <a:rPr lang="en-US" smtClean="0"/>
              <a:t>2011</a:t>
            </a:r>
            <a:endParaRPr lang="en-US"/>
          </a:p>
        </p:txBody>
      </p:sp>
      <p:pic>
        <p:nvPicPr>
          <p:cNvPr id="151554" name="Picture 2"/>
          <p:cNvPicPr>
            <a:picLocks noChangeAspect="1" noChangeArrowheads="1"/>
          </p:cNvPicPr>
          <p:nvPr/>
        </p:nvPicPr>
        <p:blipFill>
          <a:blip r:embed="rId3"/>
          <a:srcRect/>
          <a:stretch>
            <a:fillRect/>
          </a:stretch>
        </p:blipFill>
        <p:spPr bwMode="auto">
          <a:xfrm>
            <a:off x="1904230" y="1112837"/>
            <a:ext cx="6197600" cy="2438400"/>
          </a:xfrm>
          <a:prstGeom prst="rect">
            <a:avLst/>
          </a:prstGeom>
          <a:noFill/>
          <a:ln w="9525">
            <a:noFill/>
            <a:miter lim="800000"/>
            <a:headEnd/>
            <a:tailEnd/>
          </a:ln>
          <a:effectLst/>
        </p:spPr>
      </p:pic>
      <p:pic>
        <p:nvPicPr>
          <p:cNvPr id="151555" name="Picture 3"/>
          <p:cNvPicPr>
            <a:picLocks noChangeAspect="1" noChangeArrowheads="1"/>
          </p:cNvPicPr>
          <p:nvPr/>
        </p:nvPicPr>
        <p:blipFill>
          <a:blip r:embed="rId4"/>
          <a:srcRect/>
          <a:stretch>
            <a:fillRect/>
          </a:stretch>
        </p:blipFill>
        <p:spPr bwMode="auto">
          <a:xfrm>
            <a:off x="2551112" y="3336925"/>
            <a:ext cx="4903837" cy="1357312"/>
          </a:xfrm>
          <a:prstGeom prst="rect">
            <a:avLst/>
          </a:prstGeom>
          <a:noFill/>
          <a:ln w="9525">
            <a:noFill/>
            <a:miter lim="800000"/>
            <a:headEnd/>
            <a:tailEnd/>
          </a:ln>
          <a:effectLst/>
        </p:spPr>
      </p:pic>
      <p:pic>
        <p:nvPicPr>
          <p:cNvPr id="151557" name="Picture 5" descr="QR code"/>
          <p:cNvPicPr>
            <a:picLocks noChangeAspect="1" noChangeArrowheads="1"/>
          </p:cNvPicPr>
          <p:nvPr/>
        </p:nvPicPr>
        <p:blipFill>
          <a:blip r:embed="rId5"/>
          <a:srcRect/>
          <a:stretch>
            <a:fillRect/>
          </a:stretch>
        </p:blipFill>
        <p:spPr bwMode="auto">
          <a:xfrm>
            <a:off x="7173912" y="5151437"/>
            <a:ext cx="952500" cy="952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679450" indent="-571500">
              <a:buSzPct val="104000"/>
              <a:buFont typeface="+mj-lt"/>
              <a:buAutoNum type="romanUcPeriod"/>
              <a:tabLst>
                <a:tab pos="723900" algn="l"/>
                <a:tab pos="1447800" algn="l"/>
                <a:tab pos="2171700" algn="l"/>
                <a:tab pos="2895600" algn="l"/>
                <a:tab pos="3619500" algn="l"/>
                <a:tab pos="4343400" algn="l"/>
                <a:tab pos="5067300" algn="l"/>
                <a:tab pos="5791200" algn="l"/>
              </a:tabLst>
            </a:pPr>
            <a:r>
              <a:rPr lang="en-US" dirty="0" smtClean="0"/>
              <a:t>Test</a:t>
            </a:r>
            <a:r>
              <a:rPr lang="en-US" baseline="0" dirty="0" smtClean="0"/>
              <a:t>-driven Development</a:t>
            </a:r>
          </a:p>
          <a:p>
            <a:pPr marL="679450" indent="-571500">
              <a:buSzPct val="104000"/>
              <a:buFont typeface="+mj-lt"/>
              <a:buAutoNum type="romanUcPeriod"/>
              <a:tabLst>
                <a:tab pos="723900" algn="l"/>
                <a:tab pos="1447800" algn="l"/>
                <a:tab pos="2171700" algn="l"/>
                <a:tab pos="2895600" algn="l"/>
                <a:tab pos="3619500" algn="l"/>
                <a:tab pos="4343400" algn="l"/>
                <a:tab pos="5067300" algn="l"/>
                <a:tab pos="5791200" algn="l"/>
              </a:tabLst>
            </a:pPr>
            <a:r>
              <a:rPr lang="en-US" baseline="0" dirty="0" smtClean="0"/>
              <a:t>Monitoring and TDD</a:t>
            </a:r>
          </a:p>
          <a:p>
            <a:pPr marL="679450" indent="-571500">
              <a:buSzPct val="104000"/>
              <a:buFont typeface="+mj-lt"/>
              <a:buAutoNum type="romanUcPeriod"/>
              <a:tabLst>
                <a:tab pos="723900" algn="l"/>
                <a:tab pos="1447800" algn="l"/>
                <a:tab pos="2171700" algn="l"/>
                <a:tab pos="2895600" algn="l"/>
                <a:tab pos="3619500" algn="l"/>
                <a:tab pos="4343400" algn="l"/>
                <a:tab pos="5067300" algn="l"/>
                <a:tab pos="5791200" algn="l"/>
              </a:tabLst>
            </a:pPr>
            <a:r>
              <a:rPr lang="en-US" baseline="0" dirty="0" smtClean="0"/>
              <a:t>Sample tools</a:t>
            </a:r>
          </a:p>
          <a:p>
            <a:pPr marL="679450" indent="-571500">
              <a:buSzPct val="104000"/>
              <a:buFont typeface="+mj-lt"/>
              <a:buAutoNum type="romanUcPeriod"/>
              <a:tabLst>
                <a:tab pos="723900" algn="l"/>
                <a:tab pos="1447800" algn="l"/>
                <a:tab pos="2171700" algn="l"/>
                <a:tab pos="2895600" algn="l"/>
                <a:tab pos="3619500" algn="l"/>
                <a:tab pos="4343400" algn="l"/>
                <a:tab pos="5067300" algn="l"/>
                <a:tab pos="5791200" algn="l"/>
              </a:tabLst>
            </a:pPr>
            <a:r>
              <a:rPr lang="en-US" baseline="0" dirty="0" smtClean="0"/>
              <a:t>Further ideas/implications</a:t>
            </a: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cucumber-</a:t>
            </a:r>
            <a:r>
              <a:rPr lang="en-US" dirty="0" err="1" smtClean="0"/>
              <a:t>nagios</a:t>
            </a:r>
            <a:endParaRPr lang="en-US" dirty="0"/>
          </a:p>
        </p:txBody>
      </p:sp>
      <p:sp>
        <p:nvSpPr>
          <p:cNvPr id="3" name="Content Placeholder 2"/>
          <p:cNvSpPr>
            <a:spLocks noGrp="1"/>
          </p:cNvSpPr>
          <p:nvPr>
            <p:ph sz="half" idx="1"/>
          </p:nvPr>
        </p:nvSpPr>
        <p:spPr>
          <a:xfrm>
            <a:off x="492125" y="1544638"/>
            <a:ext cx="4014787" cy="4987925"/>
          </a:xfrm>
        </p:spPr>
        <p:txBody>
          <a:body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lang="en-US" dirty="0" smtClean="0"/>
              <a:t>From the Ruby on Rails community.</a:t>
            </a:r>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lang="en-US" dirty="0" smtClean="0"/>
          </a:p>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lang="en-US" dirty="0" smtClean="0"/>
              <a:t>Thanks to </a:t>
            </a:r>
            <a:r>
              <a:rPr lang="en-US" dirty="0" err="1" smtClean="0"/>
              <a:t>Ranjib</a:t>
            </a:r>
            <a:r>
              <a:rPr lang="en-US" dirty="0" smtClean="0"/>
              <a:t> </a:t>
            </a:r>
            <a:r>
              <a:rPr lang="en-US" dirty="0" err="1" smtClean="0"/>
              <a:t>Dey</a:t>
            </a:r>
            <a:r>
              <a:rPr lang="en-US" dirty="0" smtClean="0"/>
              <a:t> for mentioning it to me!</a:t>
            </a:r>
          </a:p>
        </p:txBody>
      </p:sp>
      <p:sp>
        <p:nvSpPr>
          <p:cNvPr id="5" name="Content Placeholder 4"/>
          <p:cNvSpPr>
            <a:spLocks noGrp="1"/>
          </p:cNvSpPr>
          <p:nvPr>
            <p:ph sz="half" idx="2"/>
          </p:nvPr>
        </p:nvSpPr>
        <p:spPr/>
        <p:txBody>
          <a:bodyPr/>
          <a:lstStyle/>
          <a:p>
            <a:endParaRPr lang="en-US"/>
          </a:p>
        </p:txBody>
      </p:sp>
      <p:sp>
        <p:nvSpPr>
          <p:cNvPr id="4" name="Date Placeholder 3"/>
          <p:cNvSpPr>
            <a:spLocks noGrp="1"/>
          </p:cNvSpPr>
          <p:nvPr>
            <p:ph type="dt" idx="10"/>
          </p:nvPr>
        </p:nvSpPr>
        <p:spPr/>
        <p:txBody>
          <a:bodyPr/>
          <a:lstStyle/>
          <a:p>
            <a:r>
              <a:rPr lang="en-US" smtClean="0"/>
              <a:t>2011</a:t>
            </a:r>
            <a:endParaRPr lang="en-US"/>
          </a:p>
        </p:txBody>
      </p:sp>
      <p:pic>
        <p:nvPicPr>
          <p:cNvPr id="150530" name="Picture 2" descr="http://nelswadycki.com/wp-content/uploads/2007/12/ruby-on-rails-railz-jeans.jpg"/>
          <p:cNvPicPr>
            <a:picLocks noChangeAspect="1" noChangeArrowheads="1"/>
          </p:cNvPicPr>
          <p:nvPr/>
        </p:nvPicPr>
        <p:blipFill>
          <a:blip r:embed="rId3"/>
          <a:srcRect/>
          <a:stretch>
            <a:fillRect/>
          </a:stretch>
        </p:blipFill>
        <p:spPr bwMode="auto">
          <a:xfrm>
            <a:off x="5111220" y="24429"/>
            <a:ext cx="4653492" cy="6980239"/>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cucumber-</a:t>
            </a:r>
            <a:r>
              <a:rPr lang="en-US" dirty="0" err="1" smtClean="0"/>
              <a:t>nagios</a:t>
            </a:r>
            <a:endParaRPr lang="en-US" dirty="0"/>
          </a:p>
        </p:txBody>
      </p:sp>
      <p:sp>
        <p:nvSpPr>
          <p:cNvPr id="3" name="Content Placeholder 2"/>
          <p:cNvSpPr>
            <a:spLocks noGrp="1"/>
          </p:cNvSpPr>
          <p:nvPr>
            <p:ph idx="1"/>
          </p:nvPr>
        </p:nvSpPr>
        <p:spPr/>
        <p:txBody>
          <a:bodyPr/>
          <a:lstStyle/>
          <a:p>
            <a:r>
              <a:rPr lang="en-US" dirty="0" smtClean="0"/>
              <a:t>Cucumber is for BDD in “natural” language:</a:t>
            </a:r>
          </a:p>
          <a:p>
            <a:r>
              <a:rPr lang="en-US" sz="2400" dirty="0" smtClean="0">
                <a:solidFill>
                  <a:schemeClr val="accent2"/>
                </a:solidFill>
                <a:latin typeface="Consolas" pitchFamily="49" charset="0"/>
                <a:cs typeface="Consolas" pitchFamily="49" charset="0"/>
              </a:rPr>
              <a:t>Feature: </a:t>
            </a:r>
            <a:r>
              <a:rPr lang="en-US" sz="2400" dirty="0" smtClean="0">
                <a:latin typeface="Consolas" pitchFamily="49" charset="0"/>
                <a:cs typeface="Consolas" pitchFamily="49" charset="0"/>
              </a:rPr>
              <a:t>google.com </a:t>
            </a:r>
            <a:br>
              <a:rPr lang="en-US" sz="2400" dirty="0" smtClean="0">
                <a:latin typeface="Consolas" pitchFamily="49" charset="0"/>
                <a:cs typeface="Consolas" pitchFamily="49" charset="0"/>
              </a:rPr>
            </a:br>
            <a:r>
              <a:rPr lang="en-US" sz="2400" dirty="0" smtClean="0">
                <a:latin typeface="Consolas" pitchFamily="49" charset="0"/>
                <a:cs typeface="Consolas" pitchFamily="49" charset="0"/>
              </a:rPr>
              <a:t>  It should be up </a:t>
            </a:r>
            <a:br>
              <a:rPr lang="en-US" sz="2400" dirty="0" smtClean="0">
                <a:latin typeface="Consolas" pitchFamily="49" charset="0"/>
                <a:cs typeface="Consolas" pitchFamily="49" charset="0"/>
              </a:rPr>
            </a:br>
            <a:r>
              <a:rPr lang="en-US" sz="2400" dirty="0" smtClean="0">
                <a:latin typeface="Consolas" pitchFamily="49" charset="0"/>
                <a:cs typeface="Consolas" pitchFamily="49" charset="0"/>
              </a:rPr>
              <a:t>  And I should be able to search for things </a:t>
            </a:r>
            <a:br>
              <a:rPr lang="en-US" sz="2400" dirty="0" smtClean="0">
                <a:latin typeface="Consolas" pitchFamily="49" charset="0"/>
                <a:cs typeface="Consolas" pitchFamily="49" charset="0"/>
              </a:rPr>
            </a:br>
            <a:r>
              <a:rPr lang="en-US" sz="2400" dirty="0" smtClean="0">
                <a:latin typeface="Consolas" pitchFamily="49" charset="0"/>
                <a:cs typeface="Consolas" pitchFamily="49" charset="0"/>
              </a:rPr>
              <a:t/>
            </a:r>
            <a:br>
              <a:rPr lang="en-US" sz="2400" dirty="0" smtClean="0">
                <a:latin typeface="Consolas" pitchFamily="49" charset="0"/>
                <a:cs typeface="Consolas" pitchFamily="49" charset="0"/>
              </a:rPr>
            </a:br>
            <a:r>
              <a:rPr lang="en-US" sz="2400" dirty="0" smtClean="0">
                <a:latin typeface="Consolas" pitchFamily="49" charset="0"/>
                <a:cs typeface="Consolas" pitchFamily="49" charset="0"/>
              </a:rPr>
              <a:t>  </a:t>
            </a:r>
            <a:r>
              <a:rPr lang="en-US" sz="2400" dirty="0" smtClean="0">
                <a:solidFill>
                  <a:schemeClr val="accent2"/>
                </a:solidFill>
                <a:latin typeface="Consolas" pitchFamily="49" charset="0"/>
                <a:cs typeface="Consolas" pitchFamily="49" charset="0"/>
              </a:rPr>
              <a:t>Scenario: </a:t>
            </a:r>
            <a:r>
              <a:rPr lang="en-US" sz="2400" dirty="0" smtClean="0">
                <a:latin typeface="Consolas" pitchFamily="49" charset="0"/>
                <a:cs typeface="Consolas" pitchFamily="49" charset="0"/>
              </a:rPr>
              <a:t>Searching for things </a:t>
            </a:r>
            <a:br>
              <a:rPr lang="en-US" sz="2400" dirty="0" smtClean="0">
                <a:latin typeface="Consolas" pitchFamily="49" charset="0"/>
                <a:cs typeface="Consolas" pitchFamily="49" charset="0"/>
              </a:rPr>
            </a:br>
            <a:r>
              <a:rPr lang="en-US" sz="2400" dirty="0" smtClean="0">
                <a:latin typeface="Consolas" pitchFamily="49" charset="0"/>
                <a:cs typeface="Consolas" pitchFamily="49" charset="0"/>
              </a:rPr>
              <a:t>    When I go to "http://www.google.com.au/" </a:t>
            </a:r>
            <a:br>
              <a:rPr lang="en-US" sz="2400" dirty="0" smtClean="0">
                <a:latin typeface="Consolas" pitchFamily="49" charset="0"/>
                <a:cs typeface="Consolas" pitchFamily="49" charset="0"/>
              </a:rPr>
            </a:br>
            <a:r>
              <a:rPr lang="en-US" sz="2400" dirty="0" smtClean="0">
                <a:latin typeface="Consolas" pitchFamily="49" charset="0"/>
                <a:cs typeface="Consolas" pitchFamily="49" charset="0"/>
              </a:rPr>
              <a:t>    And I fill in "q" with "</a:t>
            </a:r>
            <a:r>
              <a:rPr lang="en-US" sz="2400" dirty="0" err="1" smtClean="0">
                <a:latin typeface="Consolas" pitchFamily="49" charset="0"/>
                <a:cs typeface="Consolas" pitchFamily="49" charset="0"/>
              </a:rPr>
              <a:t>wikipedia</a:t>
            </a:r>
            <a:r>
              <a:rPr lang="en-US" sz="2400" dirty="0" smtClean="0">
                <a:latin typeface="Consolas" pitchFamily="49" charset="0"/>
                <a:cs typeface="Consolas" pitchFamily="49" charset="0"/>
              </a:rPr>
              <a:t>" </a:t>
            </a:r>
            <a:br>
              <a:rPr lang="en-US" sz="2400" dirty="0" smtClean="0">
                <a:latin typeface="Consolas" pitchFamily="49" charset="0"/>
                <a:cs typeface="Consolas" pitchFamily="49" charset="0"/>
              </a:rPr>
            </a:br>
            <a:r>
              <a:rPr lang="en-US" sz="2400" dirty="0" smtClean="0">
                <a:latin typeface="Consolas" pitchFamily="49" charset="0"/>
                <a:cs typeface="Consolas" pitchFamily="49" charset="0"/>
              </a:rPr>
              <a:t>    And I press "Google Search" </a:t>
            </a:r>
            <a:br>
              <a:rPr lang="en-US" sz="2400" dirty="0" smtClean="0">
                <a:latin typeface="Consolas" pitchFamily="49" charset="0"/>
                <a:cs typeface="Consolas" pitchFamily="49" charset="0"/>
              </a:rPr>
            </a:br>
            <a:r>
              <a:rPr lang="en-US" sz="2400" dirty="0" smtClean="0">
                <a:latin typeface="Consolas" pitchFamily="49" charset="0"/>
                <a:cs typeface="Consolas" pitchFamily="49" charset="0"/>
              </a:rPr>
              <a:t>    Then I should see "www.wikipedia.org"</a:t>
            </a:r>
          </a:p>
          <a:p>
            <a:endParaRPr lang="en-US" dirty="0" smtClean="0"/>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cucumber-</a:t>
            </a:r>
            <a:r>
              <a:rPr lang="en-US" dirty="0" err="1" smtClean="0"/>
              <a:t>nagios</a:t>
            </a:r>
            <a:endParaRPr lang="en-US" dirty="0"/>
          </a:p>
        </p:txBody>
      </p:sp>
      <p:sp>
        <p:nvSpPr>
          <p:cNvPr id="3" name="Content Placeholder 2"/>
          <p:cNvSpPr>
            <a:spLocks noGrp="1"/>
          </p:cNvSpPr>
          <p:nvPr>
            <p:ph idx="1"/>
          </p:nvPr>
        </p:nvSpPr>
        <p:spPr/>
        <p:txBody>
          <a:bodyPr/>
          <a:lstStyle/>
          <a:p>
            <a:r>
              <a:rPr lang="en-US" dirty="0" smtClean="0"/>
              <a:t>cucumber-</a:t>
            </a:r>
            <a:r>
              <a:rPr lang="en-US" dirty="0" err="1" smtClean="0"/>
              <a:t>nagios</a:t>
            </a:r>
            <a:r>
              <a:rPr lang="en-US" dirty="0" smtClean="0"/>
              <a:t> hooks </a:t>
            </a:r>
            <a:r>
              <a:rPr lang="en-US" dirty="0" err="1" smtClean="0"/>
              <a:t>Nagios</a:t>
            </a:r>
            <a:r>
              <a:rPr lang="en-US" dirty="0" smtClean="0"/>
              <a:t> up to these </a:t>
            </a:r>
            <a:r>
              <a:rPr lang="en-US" i="1" dirty="0" smtClean="0"/>
              <a:t>features</a:t>
            </a:r>
            <a:r>
              <a:rPr lang="en-US" dirty="0" smtClean="0"/>
              <a:t>:</a:t>
            </a:r>
          </a:p>
          <a:p>
            <a:endParaRPr lang="en-US" dirty="0" smtClean="0"/>
          </a:p>
          <a:p>
            <a:r>
              <a:rPr lang="en-US" dirty="0" smtClean="0">
                <a:latin typeface="Consolas" pitchFamily="49" charset="0"/>
                <a:cs typeface="Consolas" pitchFamily="49" charset="0"/>
              </a:rPr>
              <a:t>$ </a:t>
            </a:r>
            <a:r>
              <a:rPr lang="en-US" b="1" dirty="0" smtClean="0">
                <a:latin typeface="Consolas" pitchFamily="49" charset="0"/>
                <a:cs typeface="Consolas" pitchFamily="49" charset="0"/>
              </a:rPr>
              <a:t>bin/cucumber-</a:t>
            </a:r>
            <a:r>
              <a:rPr lang="en-US" b="1" dirty="0" err="1" smtClean="0">
                <a:latin typeface="Consolas" pitchFamily="49" charset="0"/>
                <a:cs typeface="Consolas" pitchFamily="49" charset="0"/>
              </a:rPr>
              <a:t>nagios</a:t>
            </a:r>
            <a:r>
              <a:rPr lang="en-US" b="1" dirty="0" smtClean="0">
                <a:latin typeface="Consolas" pitchFamily="49" charset="0"/>
                <a:cs typeface="Consolas" pitchFamily="49" charset="0"/>
              </a:rPr>
              <a:t> features/ebay.com.au/</a:t>
            </a:r>
            <a:r>
              <a:rPr lang="en-US" b="1" dirty="0" err="1" smtClean="0">
                <a:latin typeface="Consolas" pitchFamily="49" charset="0"/>
                <a:cs typeface="Consolas" pitchFamily="49" charset="0"/>
              </a:rPr>
              <a:t>bidding.feature</a:t>
            </a:r>
            <a:r>
              <a:rPr lang="en-US" b="1" dirty="0" smtClean="0">
                <a:latin typeface="Consolas" pitchFamily="49" charset="0"/>
                <a:cs typeface="Consolas" pitchFamily="49" charset="0"/>
              </a:rPr>
              <a:t/>
            </a:r>
            <a:br>
              <a:rPr lang="en-US" b="1" dirty="0" smtClean="0">
                <a:latin typeface="Consolas" pitchFamily="49" charset="0"/>
                <a:cs typeface="Consolas" pitchFamily="49" charset="0"/>
              </a:rPr>
            </a:br>
            <a:r>
              <a:rPr lang="en-US" dirty="0" smtClean="0">
                <a:latin typeface="Consolas" pitchFamily="49" charset="0"/>
                <a:cs typeface="Consolas" pitchFamily="49" charset="0"/>
              </a:rPr>
              <a:t> CUCUMBER OK - Critical: 0, Warning: 0, 4 okay</a:t>
            </a:r>
            <a:endParaRPr lang="en-US" dirty="0">
              <a:latin typeface="Consolas" pitchFamily="49" charset="0"/>
              <a:cs typeface="Consolas" pitchFamily="49" charset="0"/>
            </a:endParaRP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Ideas/implications</a:t>
            </a:r>
            <a:endParaRPr lang="en-US" dirty="0"/>
          </a:p>
        </p:txBody>
      </p:sp>
      <p:sp>
        <p:nvSpPr>
          <p:cNvPr id="5" name="Text Placeholder 4"/>
          <p:cNvSpPr>
            <a:spLocks noGrp="1"/>
          </p:cNvSpPr>
          <p:nvPr>
            <p:ph type="body" idx="1"/>
          </p:nvPr>
        </p:nvSpPr>
        <p:spPr/>
        <p:txBody>
          <a:bodyPr/>
          <a:lstStyle/>
          <a:p>
            <a:endParaRPr lang="en-US"/>
          </a:p>
        </p:txBody>
      </p:sp>
      <p:sp>
        <p:nvSpPr>
          <p:cNvPr id="4" name="Date Placeholder 3"/>
          <p:cNvSpPr>
            <a:spLocks noGrp="1"/>
          </p:cNvSpPr>
          <p:nvPr>
            <p:ph type="dt" idx="4294967295"/>
          </p:nvPr>
        </p:nvSpPr>
        <p:spPr>
          <a:xfrm>
            <a:off x="0" y="7186613"/>
            <a:ext cx="2205038" cy="242887"/>
          </a:xfrm>
          <a:prstGeom prst="rect">
            <a:avLst/>
          </a:prstGeom>
        </p:spPr>
        <p:txBody>
          <a:bodyPr/>
          <a:lstStyle/>
          <a:p>
            <a:r>
              <a:rPr lang="en-US" smtClean="0"/>
              <a:t>2011</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a:t>2011</a:t>
            </a:r>
          </a:p>
        </p:txBody>
      </p:sp>
      <p:sp>
        <p:nvSpPr>
          <p:cNvPr id="5" name="Slide Number Placeholder 4"/>
          <p:cNvSpPr>
            <a:spLocks noGrp="1"/>
          </p:cNvSpPr>
          <p:nvPr>
            <p:ph type="sldNum" idx="11"/>
          </p:nvPr>
        </p:nvSpPr>
        <p:spPr/>
        <p:txBody>
          <a:bodyPr/>
          <a:lstStyle/>
          <a:p>
            <a:fld id="{9E04E3FF-F333-48B5-84C1-4D4BD3A645DB}" type="slidenum">
              <a:rPr lang="en-US"/>
              <a:pPr/>
              <a:t>54</a:t>
            </a:fld>
            <a:endParaRPr lang="en-US"/>
          </a:p>
        </p:txBody>
      </p:sp>
      <p:sp>
        <p:nvSpPr>
          <p:cNvPr id="9217" name="Rectangle 1"/>
          <p:cNvSpPr>
            <a:spLocks noGrp="1" noChangeArrowheads="1"/>
          </p:cNvSpPr>
          <p:nvPr>
            <p:ph type="title" idx="4294967295"/>
          </p:nvPr>
        </p:nvSpPr>
        <p:spPr>
          <a:xfrm>
            <a:off x="254000" y="223838"/>
            <a:ext cx="7348538" cy="503237"/>
          </a:xfrm>
          <a:ln/>
        </p:spPr>
        <p:txBody>
          <a:bodyPr tIns="28224"/>
          <a:lstStyle/>
          <a:p>
            <a:pPr>
              <a:tabLst>
                <a:tab pos="723900" algn="l"/>
                <a:tab pos="1447800" algn="l"/>
                <a:tab pos="2171700" algn="l"/>
                <a:tab pos="2895600" algn="l"/>
                <a:tab pos="3619500" algn="l"/>
                <a:tab pos="4343400" algn="l"/>
                <a:tab pos="5067300" algn="l"/>
                <a:tab pos="5791200" algn="l"/>
                <a:tab pos="6515100" algn="l"/>
                <a:tab pos="7239000" algn="l"/>
              </a:tabLst>
            </a:pPr>
            <a:r>
              <a:rPr lang="en-US" dirty="0" smtClean="0"/>
              <a:t>Test</a:t>
            </a:r>
            <a:r>
              <a:rPr lang="en-US" baseline="0" dirty="0" smtClean="0"/>
              <a:t> in production</a:t>
            </a:r>
            <a:endParaRPr lang="en-US" dirty="0"/>
          </a:p>
        </p:txBody>
      </p:sp>
      <p:sp>
        <p:nvSpPr>
          <p:cNvPr id="9218" name="Rectangle 2"/>
          <p:cNvSpPr>
            <a:spLocks noGrp="1" noChangeArrowheads="1"/>
          </p:cNvSpPr>
          <p:nvPr>
            <p:ph type="body" idx="4294967295"/>
          </p:nvPr>
        </p:nvSpPr>
        <p:spPr>
          <a:xfrm>
            <a:off x="5497512" y="1570037"/>
            <a:ext cx="4243387" cy="4899025"/>
          </a:xfrm>
          <a:ln/>
        </p:spPr>
        <p:txBody>
          <a:bodyPr/>
          <a:lstStyle/>
          <a:p>
            <a:r>
              <a:rPr lang="en-US" dirty="0" smtClean="0"/>
              <a:t>Your software came with tests, right?</a:t>
            </a:r>
          </a:p>
          <a:p>
            <a:r>
              <a:rPr lang="en-US" dirty="0" smtClean="0"/>
              <a:t>Can you get them?</a:t>
            </a:r>
          </a:p>
          <a:p>
            <a:r>
              <a:rPr lang="en-US" dirty="0" smtClean="0"/>
              <a:t>Can you write them?</a:t>
            </a:r>
          </a:p>
        </p:txBody>
      </p:sp>
      <p:pic>
        <p:nvPicPr>
          <p:cNvPr id="14338" name="Picture 2" descr="http://harrogateclimbingcentre.com/wp-content/uploads/2009/12/Trad-Climbing1.jpg"/>
          <p:cNvPicPr>
            <a:picLocks noChangeAspect="1" noChangeArrowheads="1"/>
          </p:cNvPicPr>
          <p:nvPr/>
        </p:nvPicPr>
        <p:blipFill>
          <a:blip r:embed="rId3" cstate="print"/>
          <a:srcRect t="1863" b="20804"/>
          <a:stretch>
            <a:fillRect/>
          </a:stretch>
        </p:blipFill>
        <p:spPr bwMode="auto">
          <a:xfrm>
            <a:off x="5573712" y="4054475"/>
            <a:ext cx="3826033" cy="3505200"/>
          </a:xfrm>
          <a:prstGeom prst="rect">
            <a:avLst/>
          </a:prstGeom>
          <a:noFill/>
        </p:spPr>
      </p:pic>
      <p:pic>
        <p:nvPicPr>
          <p:cNvPr id="32770" name="Picture 2" descr="http://i.imgur.com/y7Hm9.jpg"/>
          <p:cNvPicPr>
            <a:picLocks noChangeAspect="1" noChangeArrowheads="1"/>
          </p:cNvPicPr>
          <p:nvPr/>
        </p:nvPicPr>
        <p:blipFill>
          <a:blip r:embed="rId4"/>
          <a:srcRect/>
          <a:stretch>
            <a:fillRect/>
          </a:stretch>
        </p:blipFill>
        <p:spPr bwMode="auto">
          <a:xfrm>
            <a:off x="163512" y="1112837"/>
            <a:ext cx="4648200" cy="5830496"/>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in development</a:t>
            </a:r>
            <a:endParaRPr lang="en-US" dirty="0"/>
          </a:p>
        </p:txBody>
      </p:sp>
      <p:sp>
        <p:nvSpPr>
          <p:cNvPr id="3" name="Content Placeholder 2"/>
          <p:cNvSpPr>
            <a:spLocks noGrp="1"/>
          </p:cNvSpPr>
          <p:nvPr>
            <p:ph idx="1"/>
          </p:nvPr>
        </p:nvSpPr>
        <p:spPr/>
        <p:txBody>
          <a:bodyPr/>
          <a:lstStyle/>
          <a:p>
            <a:pPr lvl="0">
              <a:buFont typeface="Arial" pitchFamily="34" charset="0"/>
              <a:buChar char="•"/>
            </a:pPr>
            <a:r>
              <a:rPr lang="en-US" dirty="0" smtClean="0"/>
              <a:t>Build</a:t>
            </a:r>
            <a:r>
              <a:rPr lang="en-US" baseline="0" dirty="0" smtClean="0"/>
              <a:t> confidence</a:t>
            </a:r>
            <a:endParaRPr lang="en-US" dirty="0" smtClean="0"/>
          </a:p>
          <a:p>
            <a:pPr lvl="0">
              <a:buFont typeface="Arial" pitchFamily="34" charset="0"/>
              <a:buChar char="•"/>
            </a:pPr>
            <a:r>
              <a:rPr lang="en-US" dirty="0" smtClean="0"/>
              <a:t>Leverage Nagios’ strengths</a:t>
            </a:r>
          </a:p>
          <a:p>
            <a:pPr lvl="1">
              <a:buFont typeface="Arial" pitchFamily="34" charset="0"/>
              <a:buChar char="•"/>
            </a:pPr>
            <a:r>
              <a:rPr lang="en-US" dirty="0" smtClean="0"/>
              <a:t>Not a CI tool but:</a:t>
            </a:r>
          </a:p>
          <a:p>
            <a:pPr lvl="1">
              <a:buFont typeface="Arial" pitchFamily="34" charset="0"/>
              <a:buChar char="•"/>
            </a:pPr>
            <a:r>
              <a:rPr lang="en-US" dirty="0" smtClean="0"/>
              <a:t>Alerting rules</a:t>
            </a:r>
          </a:p>
          <a:p>
            <a:pPr lvl="1">
              <a:buFont typeface="Arial" pitchFamily="34" charset="0"/>
              <a:buChar char="•"/>
            </a:pPr>
            <a:r>
              <a:rPr lang="en-US" dirty="0" smtClean="0"/>
              <a:t>Escalation</a:t>
            </a:r>
          </a:p>
          <a:p>
            <a:pPr lvl="1">
              <a:buFont typeface="Arial" pitchFamily="34" charset="0"/>
              <a:buChar char="•"/>
            </a:pPr>
            <a:r>
              <a:rPr lang="en-US" dirty="0" smtClean="0"/>
              <a:t>Service handlers</a:t>
            </a:r>
          </a:p>
        </p:txBody>
      </p:sp>
      <p:sp>
        <p:nvSpPr>
          <p:cNvPr id="4" name="Date Placeholder 3"/>
          <p:cNvSpPr>
            <a:spLocks noGrp="1"/>
          </p:cNvSpPr>
          <p:nvPr>
            <p:ph type="dt" idx="10"/>
          </p:nvPr>
        </p:nvSpPr>
        <p:spPr/>
        <p:txBody>
          <a:bodyPr/>
          <a:lstStyle/>
          <a:p>
            <a:r>
              <a:rPr lang="en-US" smtClean="0"/>
              <a:t>2011</a:t>
            </a:r>
            <a:endParaRPr lang="en-US"/>
          </a:p>
        </p:txBody>
      </p:sp>
      <p:pic>
        <p:nvPicPr>
          <p:cNvPr id="12290" name="Picture 2" descr="http://farm3.static.flickr.com/2380/1601849915_c34ee3950b.jpg"/>
          <p:cNvPicPr>
            <a:picLocks noChangeAspect="1" noChangeArrowheads="1"/>
          </p:cNvPicPr>
          <p:nvPr/>
        </p:nvPicPr>
        <p:blipFill>
          <a:blip r:embed="rId3" cstate="print"/>
          <a:srcRect/>
          <a:stretch>
            <a:fillRect/>
          </a:stretch>
        </p:blipFill>
        <p:spPr bwMode="auto">
          <a:xfrm flipH="1">
            <a:off x="4659312" y="3094037"/>
            <a:ext cx="5067300" cy="3800476"/>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iki.chemprime.chemeddl.org/images/6/63/90_Percent_of_e-_Density_in_a_H_Atom_1s_Orbital.jpg"/>
          <p:cNvPicPr>
            <a:picLocks noChangeAspect="1" noChangeArrowheads="1"/>
          </p:cNvPicPr>
          <p:nvPr/>
        </p:nvPicPr>
        <p:blipFill>
          <a:blip r:embed="rId3" cstate="print"/>
          <a:srcRect/>
          <a:stretch>
            <a:fillRect/>
          </a:stretch>
        </p:blipFill>
        <p:spPr bwMode="auto">
          <a:xfrm>
            <a:off x="468312" y="2408237"/>
            <a:ext cx="4724400" cy="3885820"/>
          </a:xfrm>
          <a:prstGeom prst="rect">
            <a:avLst/>
          </a:prstGeom>
          <a:noFill/>
        </p:spPr>
      </p:pic>
      <p:sp>
        <p:nvSpPr>
          <p:cNvPr id="2" name="Title 1"/>
          <p:cNvSpPr>
            <a:spLocks noGrp="1"/>
          </p:cNvSpPr>
          <p:nvPr>
            <p:ph type="title"/>
          </p:nvPr>
        </p:nvSpPr>
        <p:spPr/>
        <p:txBody>
          <a:bodyPr/>
          <a:lstStyle/>
          <a:p>
            <a:r>
              <a:rPr lang="en-US" dirty="0" smtClean="0"/>
              <a:t>Tolerate ambiguity</a:t>
            </a:r>
            <a:endParaRPr lang="en-US" dirty="0"/>
          </a:p>
        </p:txBody>
      </p:sp>
      <p:sp>
        <p:nvSpPr>
          <p:cNvPr id="3" name="Content Placeholder 2"/>
          <p:cNvSpPr>
            <a:spLocks noGrp="1"/>
          </p:cNvSpPr>
          <p:nvPr>
            <p:ph idx="1"/>
          </p:nvPr>
        </p:nvSpPr>
        <p:spPr>
          <a:xfrm>
            <a:off x="5192712" y="1570037"/>
            <a:ext cx="4471987" cy="4987925"/>
          </a:xfrm>
        </p:spPr>
        <p:txBody>
          <a:bodyPr/>
          <a:lstStyle/>
          <a:p>
            <a:r>
              <a:rPr lang="en-US" dirty="0" smtClean="0"/>
              <a:t>How much failure is worth being paged in the middle of the night?</a:t>
            </a:r>
          </a:p>
          <a:p>
            <a:r>
              <a:rPr lang="en-US" dirty="0" smtClean="0"/>
              <a:t>Example: Our Citrix farm</a:t>
            </a: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from both sides</a:t>
            </a:r>
            <a:endParaRPr lang="en-US" dirty="0"/>
          </a:p>
        </p:txBody>
      </p:sp>
      <p:sp>
        <p:nvSpPr>
          <p:cNvPr id="3" name="Content Placeholder 2"/>
          <p:cNvSpPr>
            <a:spLocks noGrp="1"/>
          </p:cNvSpPr>
          <p:nvPr>
            <p:ph idx="1"/>
          </p:nvPr>
        </p:nvSpPr>
        <p:spPr/>
        <p:txBody>
          <a:bodyPr/>
          <a:lstStyle/>
          <a:p>
            <a:pPr lvl="0">
              <a:buFont typeface="Arial" pitchFamily="34" charset="0"/>
              <a:buChar char="•"/>
            </a:pPr>
            <a:r>
              <a:rPr lang="en-US" dirty="0" smtClean="0"/>
              <a:t>I can use our web app; can the user?</a:t>
            </a:r>
          </a:p>
          <a:p>
            <a:pPr lvl="0">
              <a:buFont typeface="Arial" pitchFamily="34" charset="0"/>
              <a:buChar char="•"/>
            </a:pPr>
            <a:r>
              <a:rPr lang="en-US" dirty="0" smtClean="0"/>
              <a:t>Firewalls</a:t>
            </a:r>
            <a:r>
              <a:rPr lang="en-US" baseline="0" dirty="0" smtClean="0"/>
              <a:t> need asymmetrical testing</a:t>
            </a:r>
            <a:endParaRPr lang="en-US" dirty="0" smtClean="0"/>
          </a:p>
        </p:txBody>
      </p:sp>
      <p:sp>
        <p:nvSpPr>
          <p:cNvPr id="4" name="Date Placeholder 3"/>
          <p:cNvSpPr>
            <a:spLocks noGrp="1"/>
          </p:cNvSpPr>
          <p:nvPr>
            <p:ph type="dt" idx="10"/>
          </p:nvPr>
        </p:nvSpPr>
        <p:spPr/>
        <p:txBody>
          <a:bodyPr/>
          <a:lstStyle/>
          <a:p>
            <a:r>
              <a:rPr lang="en-US" smtClean="0"/>
              <a:t>2011</a:t>
            </a:r>
            <a:endParaRPr lang="en-US"/>
          </a:p>
        </p:txBody>
      </p:sp>
      <p:pic>
        <p:nvPicPr>
          <p:cNvPr id="8194" name="Picture 2" descr="http://www.kenrockwell.com/tech/images/costco/contrast-226-A-003.jpg"/>
          <p:cNvPicPr>
            <a:picLocks noChangeAspect="1" noChangeArrowheads="1"/>
          </p:cNvPicPr>
          <p:nvPr/>
        </p:nvPicPr>
        <p:blipFill>
          <a:blip r:embed="rId3" cstate="print"/>
          <a:srcRect/>
          <a:stretch>
            <a:fillRect/>
          </a:stretch>
        </p:blipFill>
        <p:spPr bwMode="auto">
          <a:xfrm>
            <a:off x="3592512" y="3017837"/>
            <a:ext cx="5715000" cy="35814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notcot.com/images/usabilityday06.jpg"/>
          <p:cNvPicPr>
            <a:picLocks noChangeAspect="1" noChangeArrowheads="1"/>
          </p:cNvPicPr>
          <p:nvPr/>
        </p:nvPicPr>
        <p:blipFill>
          <a:blip r:embed="rId3" cstate="print"/>
          <a:srcRect/>
          <a:stretch>
            <a:fillRect/>
          </a:stretch>
        </p:blipFill>
        <p:spPr bwMode="auto">
          <a:xfrm>
            <a:off x="925512" y="1646237"/>
            <a:ext cx="8153400" cy="5435600"/>
          </a:xfrm>
          <a:prstGeom prst="rect">
            <a:avLst/>
          </a:prstGeom>
          <a:noFill/>
        </p:spPr>
      </p:pic>
      <p:sp>
        <p:nvSpPr>
          <p:cNvPr id="2" name="Title 1"/>
          <p:cNvSpPr>
            <a:spLocks noGrp="1"/>
          </p:cNvSpPr>
          <p:nvPr>
            <p:ph type="title"/>
          </p:nvPr>
        </p:nvSpPr>
        <p:spPr/>
        <p:txBody>
          <a:bodyPr/>
          <a:lstStyle/>
          <a:p>
            <a:pPr lvl="0"/>
            <a:r>
              <a:rPr lang="en-US" dirty="0" smtClean="0"/>
              <a:t>Monitoring at a higher level</a:t>
            </a:r>
            <a:endParaRPr lang="en-US" dirty="0"/>
          </a:p>
        </p:txBody>
      </p:sp>
      <p:sp>
        <p:nvSpPr>
          <p:cNvPr id="3" name="Content Placeholder 2"/>
          <p:cNvSpPr>
            <a:spLocks noGrp="1"/>
          </p:cNvSpPr>
          <p:nvPr>
            <p:ph idx="1"/>
          </p:nvPr>
        </p:nvSpPr>
        <p:spPr>
          <a:xfrm>
            <a:off x="492125" y="1154112"/>
            <a:ext cx="9069388" cy="4987925"/>
          </a:xfrm>
        </p:spPr>
        <p:txBody>
          <a:bodyPr/>
          <a:lstStyle/>
          <a:p>
            <a:pPr>
              <a:buFont typeface="Arial" pitchFamily="34" charset="0"/>
              <a:buChar char="•"/>
            </a:pPr>
            <a:r>
              <a:rPr lang="en-US" sz="2800" dirty="0" smtClean="0"/>
              <a:t>Measure and monitor the things the user sees/feels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efly.net/wp-content/uploads/2009/09/autoit-logo.jpg"/>
          <p:cNvPicPr>
            <a:picLocks noChangeAspect="1" noChangeArrowheads="1"/>
          </p:cNvPicPr>
          <p:nvPr/>
        </p:nvPicPr>
        <p:blipFill>
          <a:blip r:embed="rId3" cstate="print"/>
          <a:srcRect/>
          <a:stretch>
            <a:fillRect/>
          </a:stretch>
        </p:blipFill>
        <p:spPr bwMode="auto">
          <a:xfrm>
            <a:off x="2754312" y="2941637"/>
            <a:ext cx="2438400" cy="1879600"/>
          </a:xfrm>
          <a:prstGeom prst="rect">
            <a:avLst/>
          </a:prstGeom>
          <a:noFill/>
        </p:spPr>
      </p:pic>
      <p:sp>
        <p:nvSpPr>
          <p:cNvPr id="2" name="Title 1"/>
          <p:cNvSpPr>
            <a:spLocks noGrp="1"/>
          </p:cNvSpPr>
          <p:nvPr>
            <p:ph type="title"/>
          </p:nvPr>
        </p:nvSpPr>
        <p:spPr/>
        <p:txBody>
          <a:bodyPr/>
          <a:lstStyle/>
          <a:p>
            <a:pPr lvl="0">
              <a:buFont typeface="Arial" pitchFamily="34" charset="0"/>
              <a:buNone/>
            </a:pPr>
            <a:r>
              <a:rPr lang="en-US" dirty="0" smtClean="0"/>
              <a:t>Monitoring</a:t>
            </a:r>
            <a:r>
              <a:rPr lang="en-US" baseline="0" dirty="0" smtClean="0"/>
              <a:t> at a higher level</a:t>
            </a:r>
            <a:endParaRPr lang="en-US" dirty="0"/>
          </a:p>
        </p:txBody>
      </p:sp>
      <p:sp>
        <p:nvSpPr>
          <p:cNvPr id="3" name="Content Placeholder 2"/>
          <p:cNvSpPr>
            <a:spLocks noGrp="1"/>
          </p:cNvSpPr>
          <p:nvPr>
            <p:ph idx="1"/>
          </p:nvPr>
        </p:nvSpPr>
        <p:spPr>
          <a:xfrm>
            <a:off x="5421312" y="1493837"/>
            <a:ext cx="4243387" cy="4987925"/>
          </a:xfrm>
        </p:spPr>
        <p:txBody>
          <a:bodyPr/>
          <a:lstStyle/>
          <a:p>
            <a:pPr>
              <a:buFont typeface="Arial" pitchFamily="34" charset="0"/>
              <a:buChar char="•"/>
            </a:pPr>
            <a:r>
              <a:rPr lang="en-US" dirty="0" smtClean="0"/>
              <a:t>Selenium</a:t>
            </a:r>
            <a:r>
              <a:rPr lang="en-US" baseline="0" dirty="0" smtClean="0"/>
              <a:t> tests</a:t>
            </a:r>
            <a:r>
              <a:rPr lang="en-US" dirty="0" smtClean="0"/>
              <a:t> web apps using actual browsers</a:t>
            </a:r>
          </a:p>
          <a:p>
            <a:pPr>
              <a:buFont typeface="Arial" pitchFamily="34" charset="0"/>
              <a:buChar char="•"/>
            </a:pPr>
            <a:r>
              <a:rPr lang="en-US" dirty="0" err="1" smtClean="0"/>
              <a:t>AutoIt</a:t>
            </a:r>
            <a:r>
              <a:rPr lang="en-US" dirty="0" smtClean="0"/>
              <a:t>, AppleScript for GUI apps?</a:t>
            </a:r>
          </a:p>
        </p:txBody>
      </p:sp>
      <p:sp>
        <p:nvSpPr>
          <p:cNvPr id="4" name="Date Placeholder 3"/>
          <p:cNvSpPr>
            <a:spLocks noGrp="1"/>
          </p:cNvSpPr>
          <p:nvPr>
            <p:ph type="dt" idx="10"/>
          </p:nvPr>
        </p:nvSpPr>
        <p:spPr/>
        <p:txBody>
          <a:bodyPr/>
          <a:lstStyle/>
          <a:p>
            <a:r>
              <a:rPr lang="en-US" smtClean="0"/>
              <a:t>2011</a:t>
            </a:r>
            <a:endParaRPr lang="en-US"/>
          </a:p>
        </p:txBody>
      </p:sp>
      <p:pic>
        <p:nvPicPr>
          <p:cNvPr id="5" name="Picture 4" descr="http://seleniumhq.org/images/big-logo.png"/>
          <p:cNvPicPr>
            <a:picLocks noChangeAspect="1" noChangeArrowheads="1"/>
          </p:cNvPicPr>
          <p:nvPr/>
        </p:nvPicPr>
        <p:blipFill>
          <a:blip r:embed="rId4" cstate="print"/>
          <a:srcRect/>
          <a:stretch>
            <a:fillRect/>
          </a:stretch>
        </p:blipFill>
        <p:spPr bwMode="auto">
          <a:xfrm>
            <a:off x="620712" y="1261046"/>
            <a:ext cx="2362200" cy="2137791"/>
          </a:xfrm>
          <a:prstGeom prst="rect">
            <a:avLst/>
          </a:prstGeom>
          <a:noFill/>
        </p:spPr>
      </p:pic>
      <p:pic>
        <p:nvPicPr>
          <p:cNvPr id="2052" name="Picture 4" descr="http://www.macresearch.org/files/applescript-icon.png"/>
          <p:cNvPicPr>
            <a:picLocks noChangeAspect="1" noChangeArrowheads="1"/>
          </p:cNvPicPr>
          <p:nvPr/>
        </p:nvPicPr>
        <p:blipFill>
          <a:blip r:embed="rId5" cstate="print"/>
          <a:srcRect/>
          <a:stretch>
            <a:fillRect/>
          </a:stretch>
        </p:blipFill>
        <p:spPr bwMode="auto">
          <a:xfrm>
            <a:off x="239712" y="3779837"/>
            <a:ext cx="3048000" cy="30480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ln/>
        </p:spPr>
        <p:txBody>
          <a:bodyPr tIns="38808"/>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dirty="0" smtClean="0"/>
              <a:t>I.</a:t>
            </a:r>
            <a:r>
              <a:rPr lang="en-US" baseline="0" dirty="0" smtClean="0"/>
              <a:t> </a:t>
            </a:r>
            <a:r>
              <a:rPr lang="en-US" dirty="0" smtClean="0"/>
              <a:t>Test-driven Development (TDD)</a:t>
            </a:r>
            <a:endParaRPr lang="en-US" dirty="0"/>
          </a:p>
        </p:txBody>
      </p:sp>
      <p:sp>
        <p:nvSpPr>
          <p:cNvPr id="7" name="Text Placeholder 6"/>
          <p:cNvSpPr>
            <a:spLocks noGrp="1"/>
          </p:cNvSpPr>
          <p:nvPr>
            <p:ph type="body" idx="1"/>
          </p:nvPr>
        </p:nvSpPr>
        <p:spPr/>
        <p:txBody>
          <a:bodyPr/>
          <a:lstStyle/>
          <a:p>
            <a:endParaRPr lang="en-US" dirty="0"/>
          </a:p>
        </p:txBody>
      </p:sp>
      <p:sp>
        <p:nvSpPr>
          <p:cNvPr id="3" name="Date Placeholder 3"/>
          <p:cNvSpPr>
            <a:spLocks noGrp="1"/>
          </p:cNvSpPr>
          <p:nvPr>
            <p:ph type="dt" idx="10"/>
          </p:nvPr>
        </p:nvSpPr>
        <p:spPr/>
        <p:txBody>
          <a:bodyPr/>
          <a:lstStyle/>
          <a:p>
            <a:r>
              <a:rPr lang="en-US"/>
              <a:t>2011</a:t>
            </a:r>
          </a:p>
        </p:txBody>
      </p:sp>
      <p:sp>
        <p:nvSpPr>
          <p:cNvPr id="4" name="Footer Placeholder 4"/>
          <p:cNvSpPr>
            <a:spLocks noGrp="1"/>
          </p:cNvSpPr>
          <p:nvPr>
            <p:ph type="ftr" idx="11"/>
          </p:nvPr>
        </p:nvSpPr>
        <p:spPr/>
        <p:txBody>
          <a:bodyPr/>
          <a:lstStyle/>
          <a:p>
            <a:r>
              <a:rPr lang="en-US"/>
              <a:t>Nagios World Conference</a:t>
            </a:r>
          </a:p>
        </p:txBody>
      </p:sp>
      <p:sp>
        <p:nvSpPr>
          <p:cNvPr id="5" name="Slide Number Placeholder 5"/>
          <p:cNvSpPr>
            <a:spLocks noGrp="1"/>
          </p:cNvSpPr>
          <p:nvPr>
            <p:ph type="sldNum" idx="12"/>
          </p:nvPr>
        </p:nvSpPr>
        <p:spPr/>
        <p:txBody>
          <a:bodyPr/>
          <a:lstStyle/>
          <a:p>
            <a:fld id="{31A7FB4F-CB2D-4E50-AF8C-348B6FB43D56}" type="slidenum">
              <a:rPr lang="en-US"/>
              <a:pPr/>
              <a:t>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uFont typeface="Arial" pitchFamily="34" charset="0"/>
              <a:buNone/>
            </a:pPr>
            <a:r>
              <a:rPr lang="en-US" dirty="0" smtClean="0"/>
              <a:t>Monitoring at a higher level</a:t>
            </a:r>
            <a:endParaRPr lang="en-US" dirty="0"/>
          </a:p>
        </p:txBody>
      </p:sp>
      <p:sp>
        <p:nvSpPr>
          <p:cNvPr id="3" name="Content Placeholder 2"/>
          <p:cNvSpPr>
            <a:spLocks noGrp="1"/>
          </p:cNvSpPr>
          <p:nvPr>
            <p:ph idx="1"/>
          </p:nvPr>
        </p:nvSpPr>
        <p:spPr/>
        <p:txBody>
          <a:bodyPr/>
          <a:lstStyle/>
          <a:p>
            <a:r>
              <a:rPr lang="en-US" dirty="0" smtClean="0"/>
              <a:t>Testing mobile platforms is still hard</a:t>
            </a:r>
            <a:endParaRPr lang="en-US" dirty="0"/>
          </a:p>
        </p:txBody>
      </p:sp>
      <p:sp>
        <p:nvSpPr>
          <p:cNvPr id="4" name="Date Placeholder 3"/>
          <p:cNvSpPr>
            <a:spLocks noGrp="1"/>
          </p:cNvSpPr>
          <p:nvPr>
            <p:ph type="dt" idx="10"/>
          </p:nvPr>
        </p:nvSpPr>
        <p:spPr/>
        <p:txBody>
          <a:bodyPr/>
          <a:lstStyle/>
          <a:p>
            <a:r>
              <a:rPr lang="en-US" smtClean="0"/>
              <a:t>2011</a:t>
            </a:r>
            <a:endParaRPr lang="en-US"/>
          </a:p>
        </p:txBody>
      </p:sp>
      <p:pic>
        <p:nvPicPr>
          <p:cNvPr id="7" name="godparker.MOV">
            <a:hlinkClick r:id="" action="ppaction://media"/>
          </p:cNvPr>
          <p:cNvPicPr>
            <a:picLocks noRot="1" noChangeAspect="1"/>
          </p:cNvPicPr>
          <p:nvPr>
            <a:videoFile r:link="rId1"/>
          </p:nvPr>
        </p:nvPicPr>
        <p:blipFill>
          <a:blip r:embed="rId4"/>
          <a:stretch>
            <a:fillRect/>
          </a:stretch>
        </p:blipFill>
        <p:spPr>
          <a:xfrm>
            <a:off x="1916112" y="2332037"/>
            <a:ext cx="6248400" cy="4686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r>
              <a:rPr lang="en-US"/>
              <a:t>2011</a:t>
            </a:r>
          </a:p>
        </p:txBody>
      </p:sp>
      <p:sp>
        <p:nvSpPr>
          <p:cNvPr id="5" name="Slide Number Placeholder 4"/>
          <p:cNvSpPr>
            <a:spLocks noGrp="1"/>
          </p:cNvSpPr>
          <p:nvPr>
            <p:ph type="sldNum" idx="11"/>
          </p:nvPr>
        </p:nvSpPr>
        <p:spPr/>
        <p:txBody>
          <a:bodyPr/>
          <a:lstStyle/>
          <a:p>
            <a:fld id="{9E04E3FF-F333-48B5-84C1-4D4BD3A645DB}" type="slidenum">
              <a:rPr lang="en-US"/>
              <a:pPr/>
              <a:t>61</a:t>
            </a:fld>
            <a:endParaRPr lang="en-US"/>
          </a:p>
        </p:txBody>
      </p:sp>
      <p:sp>
        <p:nvSpPr>
          <p:cNvPr id="9217" name="Rectangle 1"/>
          <p:cNvSpPr>
            <a:spLocks noGrp="1" noChangeArrowheads="1"/>
          </p:cNvSpPr>
          <p:nvPr>
            <p:ph type="title" idx="4294967295"/>
          </p:nvPr>
        </p:nvSpPr>
        <p:spPr>
          <a:xfrm>
            <a:off x="254000" y="223838"/>
            <a:ext cx="7348538" cy="503237"/>
          </a:xfrm>
          <a:ln/>
        </p:spPr>
        <p:txBody>
          <a:bodyPr tIns="28224"/>
          <a:lstStyle/>
          <a:p>
            <a:pPr>
              <a:tabLst>
                <a:tab pos="723900" algn="l"/>
                <a:tab pos="1447800" algn="l"/>
                <a:tab pos="2171700" algn="l"/>
                <a:tab pos="2895600" algn="l"/>
                <a:tab pos="3619500" algn="l"/>
                <a:tab pos="4343400" algn="l"/>
                <a:tab pos="5067300" algn="l"/>
                <a:tab pos="5791200" algn="l"/>
                <a:tab pos="6515100" algn="l"/>
                <a:tab pos="7239000" algn="l"/>
              </a:tabLst>
            </a:pPr>
            <a:r>
              <a:rPr lang="en-US" dirty="0" smtClean="0"/>
              <a:t>CENTRAL</a:t>
            </a:r>
            <a:r>
              <a:rPr lang="en-US" baseline="0" dirty="0" smtClean="0"/>
              <a:t> IDEA</a:t>
            </a:r>
            <a:endParaRPr lang="en-US" dirty="0"/>
          </a:p>
        </p:txBody>
      </p:sp>
      <p:sp>
        <p:nvSpPr>
          <p:cNvPr id="9218" name="Rectangle 2"/>
          <p:cNvSpPr>
            <a:spLocks noGrp="1" noChangeArrowheads="1"/>
          </p:cNvSpPr>
          <p:nvPr>
            <p:ph type="body" idx="4294967295"/>
          </p:nvPr>
        </p:nvSpPr>
        <p:spPr>
          <a:xfrm>
            <a:off x="492125" y="1544638"/>
            <a:ext cx="9070975" cy="4899025"/>
          </a:xfrm>
          <a:ln/>
        </p:spPr>
        <p:txBody>
          <a:bodyPr/>
          <a:lstStyle/>
          <a:p>
            <a:r>
              <a:rPr lang="en-US" sz="5400" b="1" i="0" dirty="0" smtClean="0">
                <a:solidFill>
                  <a:srgbClr val="000000"/>
                </a:solidFill>
                <a:latin typeface="+mn-lt"/>
                <a:ea typeface="+mn-ea"/>
                <a:cs typeface="+mn-cs"/>
              </a:rPr>
              <a:t>Monitoring tools are to the </a:t>
            </a:r>
            <a:r>
              <a:rPr lang="en-US" sz="5400" b="1" i="0" dirty="0" err="1" smtClean="0">
                <a:solidFill>
                  <a:srgbClr val="000000"/>
                </a:solidFill>
                <a:latin typeface="+mn-lt"/>
                <a:ea typeface="+mn-ea"/>
                <a:cs typeface="+mn-cs"/>
              </a:rPr>
              <a:t>sysadmin</a:t>
            </a:r>
            <a:r>
              <a:rPr lang="en-US" sz="5400" b="1" i="0" dirty="0" smtClean="0">
                <a:solidFill>
                  <a:srgbClr val="000000"/>
                </a:solidFill>
                <a:latin typeface="+mn-lt"/>
                <a:ea typeface="+mn-ea"/>
                <a:cs typeface="+mn-cs"/>
              </a:rPr>
              <a:t> what testing tools are to the developer.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Takeaways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Pursue </a:t>
            </a:r>
            <a:r>
              <a:rPr lang="en-US" i="1" dirty="0" smtClean="0"/>
              <a:t>quality</a:t>
            </a:r>
          </a:p>
          <a:p>
            <a:pPr>
              <a:buFont typeface="Arial" pitchFamily="34" charset="0"/>
              <a:buChar char="•"/>
            </a:pPr>
            <a:r>
              <a:rPr lang="en-US" dirty="0" smtClean="0"/>
              <a:t>Learn from software engineering test practices</a:t>
            </a:r>
          </a:p>
          <a:p>
            <a:pPr>
              <a:buFont typeface="Arial" pitchFamily="34" charset="0"/>
              <a:buChar char="•"/>
            </a:pPr>
            <a:r>
              <a:rPr lang="en-US" dirty="0" smtClean="0"/>
              <a:t>Monitor at multiple levels</a:t>
            </a:r>
          </a:p>
          <a:p>
            <a:pPr lvl="1">
              <a:buFont typeface="Arial" pitchFamily="34" charset="0"/>
              <a:buChar char="•"/>
            </a:pPr>
            <a:r>
              <a:rPr lang="en-US" dirty="0" smtClean="0"/>
              <a:t>Unit</a:t>
            </a:r>
          </a:p>
          <a:p>
            <a:pPr lvl="1">
              <a:buFont typeface="Arial" pitchFamily="34" charset="0"/>
              <a:buChar char="•"/>
            </a:pPr>
            <a:r>
              <a:rPr lang="en-US" dirty="0" smtClean="0"/>
              <a:t>Integration</a:t>
            </a:r>
          </a:p>
          <a:p>
            <a:pPr lvl="1">
              <a:buFont typeface="Arial" pitchFamily="34" charset="0"/>
              <a:buChar char="•"/>
            </a:pPr>
            <a:r>
              <a:rPr lang="en-US" dirty="0" smtClean="0"/>
              <a:t>Acceptance</a:t>
            </a:r>
          </a:p>
          <a:p>
            <a:pPr>
              <a:buFont typeface="Arial" pitchFamily="34" charset="0"/>
              <a:buChar char="•"/>
            </a:pPr>
            <a:r>
              <a:rPr lang="en-US" dirty="0" smtClean="0"/>
              <a:t>Grow your monitoring suite gradually</a:t>
            </a:r>
          </a:p>
          <a:p>
            <a:pPr>
              <a:buFont typeface="Arial" pitchFamily="34" charset="0"/>
              <a:buChar char="•"/>
            </a:pPr>
            <a:r>
              <a:rPr lang="en-US" dirty="0" smtClean="0"/>
              <a:t>Re-use testing</a:t>
            </a:r>
            <a:r>
              <a:rPr lang="en-US" baseline="0" dirty="0" smtClean="0"/>
              <a:t> tools for monitoring</a:t>
            </a:r>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Blatant plug</a:t>
            </a:r>
            <a:endParaRPr lang="en-US" dirty="0"/>
          </a:p>
        </p:txBody>
      </p:sp>
      <p:sp>
        <p:nvSpPr>
          <p:cNvPr id="3" name="Content Placeholder 2"/>
          <p:cNvSpPr>
            <a:spLocks noGrp="1"/>
          </p:cNvSpPr>
          <p:nvPr>
            <p:ph idx="1"/>
          </p:nvPr>
        </p:nvSpPr>
        <p:spPr/>
        <p:txBody>
          <a:bodyPr/>
          <a:lstStyle/>
          <a:p>
            <a:pPr lvl="0"/>
            <a:r>
              <a:rPr lang="en-US" dirty="0" smtClean="0"/>
              <a:t>Come to my other talk at 4:30!</a:t>
            </a:r>
          </a:p>
          <a:p>
            <a:pPr lvl="0"/>
            <a:endParaRPr lang="en-US" dirty="0" smtClean="0"/>
          </a:p>
          <a:p>
            <a:r>
              <a:rPr lang="en-US" b="1" i="1" dirty="0" smtClean="0"/>
              <a:t>Writing Custom Nagios </a:t>
            </a:r>
            <a:r>
              <a:rPr lang="en-US" b="1" i="1" dirty="0" err="1" smtClean="0"/>
              <a:t>Plugins</a:t>
            </a:r>
            <a:r>
              <a:rPr lang="en-US" b="1" i="1" dirty="0" smtClean="0"/>
              <a:t> In Perl</a:t>
            </a:r>
            <a:r>
              <a:rPr lang="en-US" dirty="0" smtClean="0"/>
              <a:t/>
            </a:r>
            <a:br>
              <a:rPr lang="en-US" dirty="0" smtClean="0"/>
            </a:br>
            <a:r>
              <a:rPr lang="en-US" dirty="0" smtClean="0"/>
              <a:t>A hands-on workshop walking you through writing your first custom check script in Perl using the Nagios::</a:t>
            </a:r>
            <a:r>
              <a:rPr lang="en-US" dirty="0" err="1" smtClean="0"/>
              <a:t>Plugin</a:t>
            </a:r>
            <a:r>
              <a:rPr lang="en-US" dirty="0" smtClean="0"/>
              <a:t> toolkit. Basic familiarity with Perl, Ruby, PHP, or shell scripting would help, but the basic concepts will be transferable to other languages.</a:t>
            </a:r>
          </a:p>
          <a:p>
            <a:r>
              <a:rPr lang="en-US" dirty="0" smtClean="0"/>
              <a:t/>
            </a:r>
            <a:br>
              <a:rPr lang="en-US" dirty="0" smtClean="0"/>
            </a:br>
            <a:r>
              <a:rPr lang="en-US" dirty="0" smtClean="0"/>
              <a:t> </a:t>
            </a:r>
            <a:endParaRPr lang="en-US" dirty="0"/>
          </a:p>
        </p:txBody>
      </p:sp>
      <p:sp>
        <p:nvSpPr>
          <p:cNvPr id="4" name="Date Placeholder 3"/>
          <p:cNvSpPr>
            <a:spLocks noGrp="1"/>
          </p:cNvSpPr>
          <p:nvPr>
            <p:ph type="dt" idx="10"/>
          </p:nvPr>
        </p:nvSpPr>
        <p:spPr/>
        <p:txBody>
          <a:bodyPr/>
          <a:lstStyle/>
          <a:p>
            <a:r>
              <a:rPr lang="en-US" smtClean="0"/>
              <a:t>2011</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a:t>
            </a:r>
            <a:br>
              <a:rPr lang="en-US" dirty="0" smtClean="0"/>
            </a:br>
            <a:r>
              <a:rPr lang="en-US" dirty="0" smtClean="0"/>
              <a:t>Comments?</a:t>
            </a:r>
            <a:endParaRPr lang="en-US" dirty="0"/>
          </a:p>
        </p:txBody>
      </p:sp>
      <p:sp>
        <p:nvSpPr>
          <p:cNvPr id="6" name="Subtitle 5"/>
          <p:cNvSpPr>
            <a:spLocks noGrp="1"/>
          </p:cNvSpPr>
          <p:nvPr>
            <p:ph type="subTitle" idx="1"/>
          </p:nvPr>
        </p:nvSpPr>
        <p:spPr/>
        <p:txBody>
          <a:bodyPr/>
          <a:lstStyle/>
          <a:p>
            <a:pPr lvl="0"/>
            <a:r>
              <a:rPr lang="en-US" b="1" dirty="0" smtClean="0">
                <a:solidFill>
                  <a:schemeClr val="tx1"/>
                </a:solidFill>
              </a:rPr>
              <a:t>C</a:t>
            </a:r>
            <a:r>
              <a:rPr lang="en-US" b="1" baseline="0" dirty="0" smtClean="0">
                <a:solidFill>
                  <a:schemeClr val="tx1"/>
                </a:solidFill>
              </a:rPr>
              <a:t>omments optional at my b</a:t>
            </a:r>
            <a:r>
              <a:rPr lang="en-US" b="1" dirty="0" smtClean="0">
                <a:solidFill>
                  <a:schemeClr val="tx1"/>
                </a:solidFill>
              </a:rPr>
              <a:t>log post:</a:t>
            </a:r>
            <a:endParaRPr lang="en-US" b="1" dirty="0" smtClean="0">
              <a:solidFill>
                <a:schemeClr val="tx1"/>
              </a:solidFill>
              <a:latin typeface="+mn-lt"/>
              <a:ea typeface="+mn-ea"/>
              <a:cs typeface="+mn-cs"/>
            </a:endParaRPr>
          </a:p>
          <a:p>
            <a:pPr lvl="0"/>
            <a:r>
              <a:rPr lang="en-US" b="1" dirty="0" smtClean="0">
                <a:solidFill>
                  <a:schemeClr val="tx1"/>
                </a:solidFill>
              </a:rPr>
              <a:t>goo.gl/Oc2rn</a:t>
            </a:r>
            <a:r>
              <a:rPr lang="en-US" sz="1400" dirty="0">
                <a:solidFill>
                  <a:schemeClr val="tx1"/>
                </a:solidFill>
                <a:latin typeface="+mn-lt"/>
                <a:ea typeface="+mn-ea"/>
                <a:cs typeface="+mn-cs"/>
              </a:rPr>
              <a:t> </a:t>
            </a:r>
            <a:endParaRPr lang="en-US" dirty="0" smtClean="0">
              <a:solidFill>
                <a:schemeClr val="tx1"/>
              </a:solidFill>
            </a:endParaRPr>
          </a:p>
          <a:p>
            <a:endParaRPr lang="en-US" dirty="0"/>
          </a:p>
        </p:txBody>
      </p:sp>
      <p:sp>
        <p:nvSpPr>
          <p:cNvPr id="4" name="Date Placeholder 3"/>
          <p:cNvSpPr>
            <a:spLocks noGrp="1"/>
          </p:cNvSpPr>
          <p:nvPr>
            <p:ph type="dt" idx="10"/>
          </p:nvPr>
        </p:nvSpPr>
        <p:spPr/>
        <p:txBody>
          <a:bodyPr/>
          <a:lstStyle/>
          <a:p>
            <a:r>
              <a:rPr lang="en-US" smtClean="0"/>
              <a:t>2011</a:t>
            </a:r>
            <a:endParaRPr lang="en-US"/>
          </a:p>
        </p:txBody>
      </p:sp>
      <p:pic>
        <p:nvPicPr>
          <p:cNvPr id="14338" name="Picture 2" descr="http://chart.apis.google.com/chart?cht=qr&amp;chs=400x400&amp;choe=UTF-8&amp;chld=H|0&amp;chl=http://goo.gl/Oc2rn"/>
          <p:cNvPicPr>
            <a:picLocks noChangeAspect="1" noChangeArrowheads="1"/>
          </p:cNvPicPr>
          <p:nvPr/>
        </p:nvPicPr>
        <p:blipFill>
          <a:blip r:embed="rId3"/>
          <a:srcRect/>
          <a:stretch>
            <a:fillRect/>
          </a:stretch>
        </p:blipFill>
        <p:spPr bwMode="auto">
          <a:xfrm>
            <a:off x="6640512" y="4846637"/>
            <a:ext cx="2209800" cy="22098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Section</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restaurant</a:t>
            </a:r>
            <a:endParaRPr lang="en-US" dirty="0"/>
          </a:p>
        </p:txBody>
      </p:sp>
      <p:sp>
        <p:nvSpPr>
          <p:cNvPr id="3" name="Content Placeholder 2"/>
          <p:cNvSpPr>
            <a:spLocks noGrp="1"/>
          </p:cNvSpPr>
          <p:nvPr>
            <p:ph idx="1"/>
          </p:nvPr>
        </p:nvSpPr>
        <p:spPr/>
        <p:txBody>
          <a:bodyPr/>
          <a:lstStyle/>
          <a:p>
            <a:pPr marL="566968" indent="-566968">
              <a:buFont typeface="+mj-lt"/>
              <a:buAutoNum type="arabicPeriod"/>
            </a:pPr>
            <a:r>
              <a:rPr lang="en-US" dirty="0" smtClean="0"/>
              <a:t>Customer drinks</a:t>
            </a:r>
            <a:r>
              <a:rPr lang="en-US" baseline="0" dirty="0" smtClean="0"/>
              <a:t> water</a:t>
            </a:r>
          </a:p>
          <a:p>
            <a:pPr marL="566968" indent="-566968">
              <a:buFont typeface="+mj-lt"/>
              <a:buAutoNum type="arabicPeriod"/>
            </a:pPr>
            <a:r>
              <a:rPr lang="en-US" baseline="0" dirty="0" smtClean="0"/>
              <a:t>Customer gets thirsty</a:t>
            </a:r>
          </a:p>
          <a:p>
            <a:pPr marL="566968" indent="-566968">
              <a:buFont typeface="+mj-lt"/>
              <a:buAutoNum type="arabicPeriod"/>
            </a:pPr>
            <a:r>
              <a:rPr lang="en-US" baseline="0" dirty="0" smtClean="0"/>
              <a:t>Notices water glass is empty</a:t>
            </a:r>
          </a:p>
          <a:p>
            <a:pPr marL="566968" indent="-566968">
              <a:buFont typeface="+mj-lt"/>
              <a:buAutoNum type="arabicPeriod"/>
            </a:pPr>
            <a:r>
              <a:rPr lang="en-US" baseline="0" dirty="0" smtClean="0"/>
              <a:t>Waits</a:t>
            </a:r>
          </a:p>
          <a:p>
            <a:pPr marL="566968" indent="-566968">
              <a:buFont typeface="+mj-lt"/>
              <a:buAutoNum type="arabicPeriod"/>
            </a:pPr>
            <a:r>
              <a:rPr lang="en-US" baseline="0" dirty="0" smtClean="0"/>
              <a:t>Gets mad</a:t>
            </a:r>
            <a:endParaRPr lang="en-US" dirty="0"/>
          </a:p>
        </p:txBody>
      </p:sp>
      <p:sp>
        <p:nvSpPr>
          <p:cNvPr id="4" name="Date Placeholder 3"/>
          <p:cNvSpPr>
            <a:spLocks noGrp="1"/>
          </p:cNvSpPr>
          <p:nvPr>
            <p:ph type="dt" idx="10"/>
          </p:nvPr>
        </p:nvSpPr>
        <p:spPr/>
        <p:txBody>
          <a:bodyPr/>
          <a:lstStyle/>
          <a:p>
            <a:r>
              <a:rPr lang="en-US" smtClean="0"/>
              <a:t>2011</a:t>
            </a:r>
            <a:endParaRPr lang="en-US"/>
          </a:p>
        </p:txBody>
      </p:sp>
      <p:pic>
        <p:nvPicPr>
          <p:cNvPr id="2050" name="Picture 2" descr="http://static.zoovy.com/img/bamtar/W760-H1457-Bffffff/products/steins/milano_water_glass_103_00_39.jpg"/>
          <p:cNvPicPr>
            <a:picLocks noChangeAspect="1" noChangeArrowheads="1"/>
          </p:cNvPicPr>
          <p:nvPr/>
        </p:nvPicPr>
        <p:blipFill>
          <a:blip r:embed="rId3" cstate="print"/>
          <a:srcRect l="2605" t="1359"/>
          <a:stretch>
            <a:fillRect/>
          </a:stretch>
        </p:blipFill>
        <p:spPr bwMode="auto">
          <a:xfrm>
            <a:off x="6792912" y="1341437"/>
            <a:ext cx="2849376" cy="5532438"/>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restaurant</a:t>
            </a:r>
            <a:endParaRPr lang="en-US" dirty="0"/>
          </a:p>
        </p:txBody>
      </p:sp>
      <p:sp>
        <p:nvSpPr>
          <p:cNvPr id="3" name="Content Placeholder 2"/>
          <p:cNvSpPr>
            <a:spLocks noGrp="1"/>
          </p:cNvSpPr>
          <p:nvPr>
            <p:ph idx="1"/>
          </p:nvPr>
        </p:nvSpPr>
        <p:spPr/>
        <p:txBody>
          <a:bodyPr/>
          <a:lstStyle/>
          <a:p>
            <a:pPr marL="566968" indent="-566968">
              <a:buFont typeface="+mj-lt"/>
              <a:buAutoNum type="arabicPeriod" startAt="6"/>
            </a:pPr>
            <a:r>
              <a:rPr lang="en-US" baseline="0" dirty="0" smtClean="0"/>
              <a:t>Flags waiter (waiter rolls eyes)</a:t>
            </a:r>
          </a:p>
          <a:p>
            <a:pPr marL="566968" indent="-566968">
              <a:buFont typeface="+mj-lt"/>
              <a:buAutoNum type="arabicPeriod" startAt="6"/>
            </a:pPr>
            <a:r>
              <a:rPr lang="en-US" baseline="0" dirty="0" smtClean="0"/>
              <a:t>Waiter opens a support ticket and assigns it to the </a:t>
            </a:r>
            <a:r>
              <a:rPr lang="en-US" baseline="0" dirty="0" err="1" smtClean="0"/>
              <a:t>busser</a:t>
            </a:r>
            <a:endParaRPr lang="en-US" baseline="0" dirty="0" smtClean="0"/>
          </a:p>
          <a:p>
            <a:pPr marL="566968" indent="-566968">
              <a:buFont typeface="+mj-lt"/>
              <a:buAutoNum type="arabicPeriod" startAt="6"/>
            </a:pPr>
            <a:r>
              <a:rPr lang="en-US" baseline="0" dirty="0" err="1" smtClean="0"/>
              <a:t>Busser</a:t>
            </a:r>
            <a:r>
              <a:rPr lang="en-US" baseline="0" dirty="0" smtClean="0"/>
              <a:t> is </a:t>
            </a:r>
            <a:br>
              <a:rPr lang="en-US" baseline="0" dirty="0" smtClean="0"/>
            </a:br>
            <a:r>
              <a:rPr lang="en-US" baseline="0" dirty="0" smtClean="0"/>
              <a:t>on break</a:t>
            </a:r>
          </a:p>
        </p:txBody>
      </p:sp>
      <p:pic>
        <p:nvPicPr>
          <p:cNvPr id="8194" name="Picture 2" descr="http://www.fearthegooberzilla.com/pics/surly.JPG"/>
          <p:cNvPicPr>
            <a:picLocks noChangeAspect="1" noChangeArrowheads="1"/>
          </p:cNvPicPr>
          <p:nvPr/>
        </p:nvPicPr>
        <p:blipFill>
          <a:blip r:embed="rId3"/>
          <a:srcRect/>
          <a:stretch>
            <a:fillRect/>
          </a:stretch>
        </p:blipFill>
        <p:spPr bwMode="auto">
          <a:xfrm>
            <a:off x="3135312" y="3475037"/>
            <a:ext cx="6945312" cy="4084638"/>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restaurant</a:t>
            </a:r>
            <a:endParaRPr lang="en-US" dirty="0"/>
          </a:p>
        </p:txBody>
      </p:sp>
      <p:sp>
        <p:nvSpPr>
          <p:cNvPr id="3" name="Content Placeholder 2"/>
          <p:cNvSpPr>
            <a:spLocks noGrp="1"/>
          </p:cNvSpPr>
          <p:nvPr>
            <p:ph sz="half" idx="1"/>
          </p:nvPr>
        </p:nvSpPr>
        <p:spPr/>
        <p:txBody>
          <a:bodyPr/>
          <a:lstStyle/>
          <a:p>
            <a:pPr marL="566968" indent="-566968">
              <a:buFont typeface="+mj-lt"/>
              <a:buAutoNum type="arabicPeriod" startAt="9"/>
            </a:pPr>
            <a:r>
              <a:rPr lang="en-US" baseline="0" dirty="0" smtClean="0"/>
              <a:t>Customer waits, flags waiter again</a:t>
            </a:r>
          </a:p>
          <a:p>
            <a:pPr marL="566968" indent="-566968">
              <a:buFont typeface="+mj-lt"/>
              <a:buAutoNum type="arabicPeriod" startAt="9"/>
            </a:pPr>
            <a:r>
              <a:rPr lang="en-US" baseline="0" dirty="0" err="1" smtClean="0"/>
              <a:t>Busser</a:t>
            </a:r>
            <a:r>
              <a:rPr lang="en-US" dirty="0" smtClean="0"/>
              <a:t> </a:t>
            </a:r>
            <a:r>
              <a:rPr lang="en-US" baseline="0" dirty="0" smtClean="0"/>
              <a:t>refills water</a:t>
            </a:r>
          </a:p>
          <a:p>
            <a:pPr marL="566968" indent="-566968">
              <a:buFont typeface="+mj-lt"/>
              <a:buAutoNum type="arabicPeriod" startAt="9"/>
            </a:pPr>
            <a:r>
              <a:rPr lang="en-US" baseline="0" dirty="0" smtClean="0"/>
              <a:t>Customer drinks and leaves a nice big tip</a:t>
            </a:r>
            <a:endParaRPr lang="en-US" dirty="0"/>
          </a:p>
        </p:txBody>
      </p:sp>
      <p:sp>
        <p:nvSpPr>
          <p:cNvPr id="6" name="Content Placeholder 5"/>
          <p:cNvSpPr>
            <a:spLocks noGrp="1"/>
          </p:cNvSpPr>
          <p:nvPr>
            <p:ph sz="half" idx="2"/>
          </p:nvPr>
        </p:nvSpPr>
        <p:spPr/>
        <p:txBody>
          <a:bodyPr/>
          <a:lstStyle/>
          <a:p>
            <a:endParaRPr lang="en-US"/>
          </a:p>
        </p:txBody>
      </p:sp>
      <p:pic>
        <p:nvPicPr>
          <p:cNvPr id="4" name="Picture 2"/>
          <p:cNvPicPr>
            <a:picLocks noChangeAspect="1" noChangeArrowheads="1"/>
          </p:cNvPicPr>
          <p:nvPr/>
        </p:nvPicPr>
        <p:blipFill>
          <a:blip r:embed="rId3"/>
          <a:srcRect/>
          <a:stretch>
            <a:fillRect/>
          </a:stretch>
        </p:blipFill>
        <p:spPr bwMode="auto">
          <a:xfrm>
            <a:off x="4583112" y="2941637"/>
            <a:ext cx="5250326" cy="3937331"/>
          </a:xfrm>
          <a:prstGeom prst="rect">
            <a:avLst/>
          </a:prstGeom>
          <a:noFill/>
          <a:ln w="9525">
            <a:noFill/>
            <a:miter lim="800000"/>
            <a:headEnd/>
            <a:tailEnd/>
          </a:ln>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925" y="1722438"/>
            <a:ext cx="5919787" cy="4637088"/>
          </a:xfrm>
        </p:spPr>
        <p:txBody>
          <a:bodyPr/>
          <a:lstStyle/>
          <a:p>
            <a:pPr lvl="0" eaLnBrk="1" hangingPunct="1"/>
            <a:r>
              <a:rPr lang="en-US" dirty="0" smtClean="0"/>
              <a:t>Nice restaurants</a:t>
            </a:r>
            <a:r>
              <a:rPr lang="en-US" baseline="0" dirty="0" smtClean="0"/>
              <a:t> employ n</a:t>
            </a:r>
            <a:r>
              <a:rPr lang="en-US" dirty="0" smtClean="0"/>
              <a:t>inja</a:t>
            </a:r>
            <a:r>
              <a:rPr lang="en-US" baseline="0" dirty="0" smtClean="0"/>
              <a:t> waiters</a:t>
            </a:r>
            <a:endParaRPr lang="en-US" dirty="0"/>
          </a:p>
        </p:txBody>
      </p:sp>
      <p:sp>
        <p:nvSpPr>
          <p:cNvPr id="12" name="Text Placeholder 11"/>
          <p:cNvSpPr>
            <a:spLocks noGrp="1"/>
          </p:cNvSpPr>
          <p:nvPr>
            <p:ph type="body" idx="1"/>
          </p:nvPr>
        </p:nvSpPr>
        <p:spPr/>
        <p:txBody>
          <a:bodyPr/>
          <a:lstStyle/>
          <a:p>
            <a:r>
              <a:rPr lang="en-US" dirty="0" smtClean="0"/>
              <a:t>The customer never notices </a:t>
            </a:r>
            <a:br>
              <a:rPr lang="en-US" dirty="0" smtClean="0"/>
            </a:br>
            <a:r>
              <a:rPr lang="en-US" dirty="0" smtClean="0"/>
              <a:t>but the glass is always full.</a:t>
            </a:r>
            <a:endParaRPr lang="en-US" dirty="0"/>
          </a:p>
        </p:txBody>
      </p:sp>
      <p:pic>
        <p:nvPicPr>
          <p:cNvPr id="18434" name="Picture 2"/>
          <p:cNvPicPr>
            <a:picLocks noChangeAspect="1" noChangeArrowheads="1"/>
          </p:cNvPicPr>
          <p:nvPr/>
        </p:nvPicPr>
        <p:blipFill>
          <a:blip r:embed="rId3"/>
          <a:srcRect/>
          <a:stretch>
            <a:fillRect/>
          </a:stretch>
        </p:blipFill>
        <p:spPr bwMode="auto">
          <a:xfrm>
            <a:off x="6780519" y="-1"/>
            <a:ext cx="3365193" cy="75596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err="1" smtClean="0"/>
              <a:t>Kwalitee</a:t>
            </a:r>
            <a:r>
              <a:rPr lang="en-US" dirty="0" smtClean="0"/>
              <a:t> </a:t>
            </a:r>
            <a:r>
              <a:rPr lang="en-US" dirty="0" err="1" smtClean="0"/>
              <a:t>Uhshuranse</a:t>
            </a:r>
            <a:r>
              <a:rPr lang="en-US" dirty="0" smtClean="0"/>
              <a:t> (QA)</a:t>
            </a:r>
            <a:endParaRPr lang="en-US" dirty="0"/>
          </a:p>
        </p:txBody>
      </p:sp>
      <p:sp>
        <p:nvSpPr>
          <p:cNvPr id="8195" name="Rectangle 3"/>
          <p:cNvSpPr>
            <a:spLocks noGrp="1" noChangeArrowheads="1"/>
          </p:cNvSpPr>
          <p:nvPr>
            <p:ph type="body" idx="1"/>
          </p:nvPr>
        </p:nvSpPr>
        <p:spPr/>
        <p:txBody>
          <a:bodyPr/>
          <a:lstStyle/>
          <a:p>
            <a:r>
              <a:rPr lang="en-US" dirty="0"/>
              <a:t>What is “quality”?</a:t>
            </a:r>
          </a:p>
          <a:p>
            <a:pPr lvl="1">
              <a:buFontTx/>
              <a:buNone/>
            </a:pPr>
            <a:r>
              <a:rPr lang="en-US" sz="2200" dirty="0"/>
              <a:t>“In its broadest sense, quality is a degree of excellence: the extent to which something is fit for its purpose. In the narrow sense, product or service quality is defined as conformance with requirement, freedom from defects or contamination, or simply a degree of customer satisfaction.”</a:t>
            </a:r>
          </a:p>
        </p:txBody>
      </p:sp>
      <p:pic>
        <p:nvPicPr>
          <p:cNvPr id="8196" name="Picture 4"/>
          <p:cNvPicPr>
            <a:picLocks noChangeAspect="1" noChangeArrowheads="1"/>
          </p:cNvPicPr>
          <p:nvPr/>
        </p:nvPicPr>
        <p:blipFill>
          <a:blip r:embed="rId3" cstate="print"/>
          <a:srcRect/>
          <a:stretch>
            <a:fillRect/>
          </a:stretch>
        </p:blipFill>
        <p:spPr bwMode="auto">
          <a:xfrm>
            <a:off x="3696229" y="4451808"/>
            <a:ext cx="4200260" cy="226790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Quality is a result</a:t>
            </a:r>
          </a:p>
        </p:txBody>
      </p:sp>
      <p:sp>
        <p:nvSpPr>
          <p:cNvPr id="47107" name="Rectangle 3"/>
          <p:cNvSpPr>
            <a:spLocks noGrp="1" noChangeArrowheads="1"/>
          </p:cNvSpPr>
          <p:nvPr>
            <p:ph type="body" sz="half" idx="1"/>
          </p:nvPr>
        </p:nvSpPr>
        <p:spPr>
          <a:xfrm>
            <a:off x="504031" y="1763924"/>
            <a:ext cx="4452276" cy="3527848"/>
          </a:xfrm>
        </p:spPr>
        <p:txBody>
          <a:bodyPr/>
          <a:lstStyle/>
          <a:p>
            <a:pPr>
              <a:lnSpc>
                <a:spcPct val="90000"/>
              </a:lnSpc>
              <a:buFontTx/>
              <a:buNone/>
            </a:pPr>
            <a:r>
              <a:rPr lang="en-US" sz="3200" dirty="0"/>
              <a:t>“Quality is the result of a comparison between what was required and what was provided. </a:t>
            </a:r>
            <a:r>
              <a:rPr lang="en-US" sz="3200" i="1" dirty="0"/>
              <a:t>It is judged not by the producer but by the receiver.”</a:t>
            </a:r>
          </a:p>
        </p:txBody>
      </p:sp>
      <p:pic>
        <p:nvPicPr>
          <p:cNvPr id="47108" name="Picture 4"/>
          <p:cNvPicPr>
            <a:picLocks noChangeAspect="1" noChangeArrowheads="1"/>
          </p:cNvPicPr>
          <p:nvPr/>
        </p:nvPicPr>
        <p:blipFill>
          <a:blip r:embed="rId3" cstate="print"/>
          <a:srcRect/>
          <a:stretch>
            <a:fillRect/>
          </a:stretch>
        </p:blipFill>
        <p:spPr bwMode="auto">
          <a:xfrm>
            <a:off x="6468401" y="1511935"/>
            <a:ext cx="2969935" cy="4493807"/>
          </a:xfrm>
          <a:prstGeom prst="rect">
            <a:avLst/>
          </a:prstGeom>
          <a:noFill/>
          <a:ln w="9525">
            <a:noFill/>
            <a:miter lim="800000"/>
            <a:headEnd/>
            <a:tailEnd/>
          </a:ln>
          <a:effectLst/>
        </p:spPr>
      </p:pic>
      <p:sp>
        <p:nvSpPr>
          <p:cNvPr id="47111" name="Rectangle 7"/>
          <p:cNvSpPr>
            <a:spLocks noGrp="1" noChangeArrowheads="1"/>
          </p:cNvSpPr>
          <p:nvPr>
            <p:ph type="body" sz="half" idx="2"/>
          </p:nvPr>
        </p:nvSpPr>
        <p:spPr/>
        <p:txBody>
          <a:bodyPr/>
          <a:lstStyle/>
          <a:p>
            <a:pPr>
              <a:lnSpc>
                <a:spcPct val="90000"/>
              </a:lnSpc>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How do you get quality?</a:t>
            </a:r>
          </a:p>
        </p:txBody>
      </p:sp>
      <p:sp>
        <p:nvSpPr>
          <p:cNvPr id="46083" name="Rectangle 3"/>
          <p:cNvSpPr>
            <a:spLocks noGrp="1" noChangeArrowheads="1"/>
          </p:cNvSpPr>
          <p:nvPr>
            <p:ph type="body" idx="1"/>
          </p:nvPr>
        </p:nvSpPr>
        <p:spPr>
          <a:xfrm>
            <a:off x="492125" y="1417637"/>
            <a:ext cx="9069388" cy="4987925"/>
          </a:xfrm>
        </p:spPr>
        <p:txBody>
          <a:bodyPr/>
          <a:lstStyle/>
          <a:p>
            <a:pPr>
              <a:buFontTx/>
              <a:buNone/>
            </a:pPr>
            <a:r>
              <a:rPr lang="en-US" dirty="0" smtClean="0"/>
              <a:t>By</a:t>
            </a:r>
            <a:r>
              <a:rPr lang="en-US" dirty="0"/>
              <a:t>, among other things:</a:t>
            </a:r>
          </a:p>
          <a:p>
            <a:pPr lvl="1">
              <a:buFont typeface="Arial" pitchFamily="34" charset="0"/>
              <a:buChar char="•"/>
            </a:pPr>
            <a:r>
              <a:rPr lang="en-US" dirty="0"/>
              <a:t>verifying before delivery that products and services possess the features required</a:t>
            </a:r>
          </a:p>
          <a:p>
            <a:pPr lvl="1">
              <a:buFont typeface="Arial" pitchFamily="34" charset="0"/>
              <a:buChar char="•"/>
            </a:pPr>
            <a:r>
              <a:rPr lang="en-US" dirty="0"/>
              <a:t>preventing the supply of products and services which possess features which dissatisfy customers</a:t>
            </a:r>
          </a:p>
        </p:txBody>
      </p:sp>
      <p:pic>
        <p:nvPicPr>
          <p:cNvPr id="67586" name="Picture 2" descr="http://www.labelexpress.com.au/shop/img/shop/QA%2045x30%20inspected.gif"/>
          <p:cNvPicPr>
            <a:picLocks noChangeAspect="1" noChangeArrowheads="1"/>
          </p:cNvPicPr>
          <p:nvPr/>
        </p:nvPicPr>
        <p:blipFill>
          <a:blip r:embed="rId3" cstate="print"/>
          <a:srcRect/>
          <a:stretch>
            <a:fillRect/>
          </a:stretch>
        </p:blipFill>
        <p:spPr bwMode="auto">
          <a:xfrm>
            <a:off x="2906712" y="4084637"/>
            <a:ext cx="3581400" cy="286512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gothic"/>
        <a:cs typeface="msgothic"/>
      </a:majorFont>
      <a:minorFont>
        <a:latin typeface="Arial"/>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gothic"/>
        <a:cs typeface="msgothic"/>
      </a:majorFont>
      <a:minorFont>
        <a:latin typeface="Arial"/>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25428</TotalTime>
  <Words>1976</Words>
  <Application>Microsoft Office PowerPoint</Application>
  <PresentationFormat>Custom</PresentationFormat>
  <Paragraphs>481</Paragraphs>
  <Slides>69</Slides>
  <Notes>69</Notes>
  <HiddenSlides>0</HiddenSlides>
  <MMClips>1</MMClips>
  <ScaleCrop>false</ScaleCrop>
  <HeadingPairs>
    <vt:vector size="4" baseType="variant">
      <vt:variant>
        <vt:lpstr>Theme</vt:lpstr>
      </vt:variant>
      <vt:variant>
        <vt:i4>3</vt:i4>
      </vt:variant>
      <vt:variant>
        <vt:lpstr>Slide Titles</vt:lpstr>
      </vt:variant>
      <vt:variant>
        <vt:i4>69</vt:i4>
      </vt:variant>
    </vt:vector>
  </HeadingPairs>
  <TitlesOfParts>
    <vt:vector size="72" baseType="lpstr">
      <vt:lpstr>Office Theme</vt:lpstr>
      <vt:lpstr>Office Theme</vt:lpstr>
      <vt:lpstr>Office Theme</vt:lpstr>
      <vt:lpstr>Integrating Nagios with Test Driven Development</vt:lpstr>
      <vt:lpstr>Intro</vt:lpstr>
      <vt:lpstr>Central Idea</vt:lpstr>
      <vt:lpstr>Blog post</vt:lpstr>
      <vt:lpstr>Overview</vt:lpstr>
      <vt:lpstr>I. Test-driven Development (TDD)</vt:lpstr>
      <vt:lpstr>Kwalitee Uhshuranse (QA)</vt:lpstr>
      <vt:lpstr>Quality is a result</vt:lpstr>
      <vt:lpstr>How do you get quality?</vt:lpstr>
      <vt:lpstr>Testing</vt:lpstr>
      <vt:lpstr>Software Testing Types</vt:lpstr>
      <vt:lpstr>1.  Unit testing</vt:lpstr>
      <vt:lpstr>2. Integration testing</vt:lpstr>
      <vt:lpstr>3. User Acceptance testing</vt:lpstr>
      <vt:lpstr>Test Automation</vt:lpstr>
      <vt:lpstr>Why automate?</vt:lpstr>
      <vt:lpstr>TDD (~1999)</vt:lpstr>
      <vt:lpstr>Continuous Integration</vt:lpstr>
      <vt:lpstr>Behavior-driven development (~2003)</vt:lpstr>
      <vt:lpstr>II. Monitoring and TDD</vt:lpstr>
      <vt:lpstr>Monitoring as TDD</vt:lpstr>
      <vt:lpstr>Translation needed</vt:lpstr>
      <vt:lpstr>Unit</vt:lpstr>
      <vt:lpstr>Unit Monitoring with Nagios</vt:lpstr>
      <vt:lpstr>Integration</vt:lpstr>
      <vt:lpstr>Integration Monitoring with Nagios</vt:lpstr>
      <vt:lpstr>User Acceptance</vt:lpstr>
      <vt:lpstr>User Acceptance Monitoring with Nagios</vt:lpstr>
      <vt:lpstr>Growing Test Coverage</vt:lpstr>
      <vt:lpstr>Test Bugs</vt:lpstr>
      <vt:lpstr>Test Features</vt:lpstr>
      <vt:lpstr>Test Sysadmins</vt:lpstr>
      <vt:lpstr>Test Users</vt:lpstr>
      <vt:lpstr>III. Sample Tools for Nagios</vt:lpstr>
      <vt:lpstr>TAP – Test Anything Protocol</vt:lpstr>
      <vt:lpstr>TAP – Test Anything Protocol</vt:lpstr>
      <vt:lpstr>TAP is widely used for Perl unit tests</vt:lpstr>
      <vt:lpstr>TAP producer example</vt:lpstr>
      <vt:lpstr>check_tap.pl</vt:lpstr>
      <vt:lpstr>check_tap.pl</vt:lpstr>
      <vt:lpstr>Ex. 1: firewall ports</vt:lpstr>
      <vt:lpstr>Ex. 1: firewall ports – OUTPUT</vt:lpstr>
      <vt:lpstr>Ex. 2: farm</vt:lpstr>
      <vt:lpstr>Ex. 2 OUTPUT</vt:lpstr>
      <vt:lpstr>Ex. 3 Symfony2 Functional tests</vt:lpstr>
      <vt:lpstr>Ex. 3 Symfony2 functional tests</vt:lpstr>
      <vt:lpstr>Ex. 3 Symfony2 functional tests</vt:lpstr>
      <vt:lpstr>Ex. 3 Symfony2 functional tests</vt:lpstr>
      <vt:lpstr>Cucumber</vt:lpstr>
      <vt:lpstr>cucumber-nagios</vt:lpstr>
      <vt:lpstr>cucumber-nagios</vt:lpstr>
      <vt:lpstr>cucumber-nagios</vt:lpstr>
      <vt:lpstr>IV. Ideas/implications</vt:lpstr>
      <vt:lpstr>Test in production</vt:lpstr>
      <vt:lpstr>Monitor in development</vt:lpstr>
      <vt:lpstr>Tolerate ambiguity</vt:lpstr>
      <vt:lpstr>Check from both sides</vt:lpstr>
      <vt:lpstr>Monitoring at a higher level</vt:lpstr>
      <vt:lpstr>Monitoring at a higher level</vt:lpstr>
      <vt:lpstr>Monitoring at a higher level</vt:lpstr>
      <vt:lpstr>CENTRAL IDEA</vt:lpstr>
      <vt:lpstr>Takeaways</vt:lpstr>
      <vt:lpstr>Blatant plug</vt:lpstr>
      <vt:lpstr>Questions?  Comments?</vt:lpstr>
      <vt:lpstr>Bonus Section</vt:lpstr>
      <vt:lpstr>Bad restaurant</vt:lpstr>
      <vt:lpstr>Bad restaurant</vt:lpstr>
      <vt:lpstr>Bad restaurant</vt:lpstr>
      <vt:lpstr>Nice restaurants employ ninja waiters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Ethan Galstad</dc:creator>
  <cp:lastModifiedBy>Vonnahme, Nathan</cp:lastModifiedBy>
  <cp:revision>408</cp:revision>
  <cp:lastPrinted>2011-04-10T13:44:34Z</cp:lastPrinted>
  <dcterms:created xsi:type="dcterms:W3CDTF">2007-08-07T03:01:14Z</dcterms:created>
  <dcterms:modified xsi:type="dcterms:W3CDTF">2011-09-27T00:45:58Z</dcterms:modified>
</cp:coreProperties>
</file>